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93" r:id="rId9"/>
    <p:sldId id="294" r:id="rId10"/>
    <p:sldId id="266" r:id="rId11"/>
    <p:sldId id="267" r:id="rId12"/>
    <p:sldId id="292" r:id="rId13"/>
    <p:sldId id="269" r:id="rId14"/>
    <p:sldId id="270" r:id="rId15"/>
    <p:sldId id="275" r:id="rId16"/>
    <p:sldId id="276" r:id="rId17"/>
    <p:sldId id="277" r:id="rId18"/>
    <p:sldId id="281" r:id="rId19"/>
    <p:sldId id="295" r:id="rId20"/>
    <p:sldId id="289" r:id="rId21"/>
    <p:sldId id="290" r:id="rId22"/>
    <p:sldId id="291" r:id="rId23"/>
  </p:sldIdLst>
  <p:sldSz cx="18288000" cy="10287000"/>
  <p:notesSz cx="6858000" cy="9144000"/>
  <p:embeddedFontLst>
    <p:embeddedFont>
      <p:font typeface="Baekmuk Batang" panose="020B0600000101010101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KoPub바탕체 Bold" panose="02020603020101020101" pitchFamily="18" charset="-127"/>
      <p:regular r:id="rId30"/>
    </p:embeddedFont>
    <p:embeddedFont>
      <p:font typeface="KoPub바탕체 Light" panose="02020603020101020101" pitchFamily="18" charset="-127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3770" autoAdjust="0"/>
  </p:normalViewPr>
  <p:slideViewPr>
    <p:cSldViewPr>
      <p:cViewPr varScale="1">
        <p:scale>
          <a:sx n="57" d="100"/>
          <a:sy n="57" d="100"/>
        </p:scale>
        <p:origin x="61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바탕체 Bold" panose="02020603020101020101" pitchFamily="18" charset="-127"/>
              </a:defRPr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바탕체 Bold" panose="02020603020101020101" pitchFamily="18" charset="-127"/>
              </a:defRPr>
            </a:lvl1pPr>
          </a:lstStyle>
          <a:p>
            <a:fld id="{B7268E1E-0E44-426D-905E-8AD9B19D2182}" type="datetimeFigureOut">
              <a:rPr lang="cs-CZ" smtClean="0"/>
              <a:pPr/>
              <a:t>21.11.2022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바탕체 Bold" panose="02020603020101020101" pitchFamily="18" charset="-127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바탕체 Bold" panose="02020603020101020101" pitchFamily="18" charset="-127"/>
              </a:defRPr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KoPub바탕체 Bold" panose="02020603020101020101" pitchFamily="18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KoPub바탕체 Bold" panose="02020603020101020101" pitchFamily="18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KoPub바탕체 Bold" panose="02020603020101020101" pitchFamily="18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oPub바탕체 Bold" panose="02020603020101020101" pitchFamily="18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oPub바탕체 Bold" panose="02020603020101020101" pitchFamily="18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AI 분석을 통하여 부적절한 콘텐츠를 실시간으로 판별하고 필터링하여 보여줌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ps</a:t>
            </a:r>
          </a:p>
          <a:p>
            <a:r>
              <a:rPr lang="en-US"/>
              <a:t>(이미지는 aws rekognition을 이용함.</a:t>
            </a:r>
          </a:p>
          <a:p>
            <a:r>
              <a:rPr lang="en-US"/>
              <a:t>욕설은 boyer-moore 알고리즘을 이용한 문자열 패턴 방식임. -&gt; AI 아님)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서비스를 진행하기 위해 사용자를 얼마나 받을 수 있는지 테스트할 필요가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저희는 </a:t>
            </a:r>
            <a:r>
              <a:rPr lang="en-US" altLang="ko-KR" dirty="0" err="1"/>
              <a:t>Jmeter</a:t>
            </a:r>
            <a:r>
              <a:rPr lang="ko-KR" altLang="en-US" dirty="0"/>
              <a:t>를 이용한 테스트에서 </a:t>
            </a:r>
            <a:r>
              <a:rPr lang="en-US" altLang="ko-KR" dirty="0"/>
              <a:t>1</a:t>
            </a:r>
            <a:r>
              <a:rPr lang="ko-KR" altLang="en-US" dirty="0" err="1"/>
              <a:t>초동안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개의 세션이 연결되면 </a:t>
            </a:r>
            <a:r>
              <a:rPr lang="en-US" altLang="ko-KR" dirty="0"/>
              <a:t>CPU</a:t>
            </a:r>
            <a:r>
              <a:rPr lang="en-US" altLang="ko-KR" baseline="0" dirty="0"/>
              <a:t> </a:t>
            </a:r>
            <a:r>
              <a:rPr lang="ko-KR" altLang="en-US" baseline="0" dirty="0"/>
              <a:t>과부하로 서버가 다운되었습니다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모니터링화면</a:t>
            </a:r>
            <a:r>
              <a:rPr lang="ko-KR" altLang="en-US" baseline="0" dirty="0"/>
              <a:t> </a:t>
            </a:r>
            <a:r>
              <a:rPr lang="ko-KR" altLang="en-US" dirty="0"/>
              <a:t>보여주면서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보시는 바와 같이 빨간 박스가 테스트</a:t>
            </a:r>
            <a:r>
              <a:rPr lang="ko-KR" altLang="en-US" baseline="0" dirty="0"/>
              <a:t> 도중 </a:t>
            </a:r>
            <a:r>
              <a:rPr lang="en-US" altLang="ko-KR" baseline="0" dirty="0"/>
              <a:t>CPU</a:t>
            </a:r>
            <a:r>
              <a:rPr lang="ko-KR" altLang="en-US" baseline="0" dirty="0"/>
              <a:t>가 다운 되었다는 것을 의미합니다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F40EF-BA06-4F08-85F5-BAD049D3BE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73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저희는 안정적인 트래픽 관리를 위해  로드 </a:t>
            </a:r>
            <a:r>
              <a:rPr lang="ko-KR" altLang="en-US" dirty="0" err="1"/>
              <a:t>밸런싱을</a:t>
            </a:r>
            <a:r>
              <a:rPr lang="ko-KR" altLang="en-US" dirty="0"/>
              <a:t> 구축했습니다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사용자가 웹 소켓 연결을 요청하면 </a:t>
            </a:r>
            <a:r>
              <a:rPr lang="en-US" altLang="ko-KR" dirty="0"/>
              <a:t>Nginx</a:t>
            </a:r>
            <a:r>
              <a:rPr lang="ko-KR" altLang="en-US" dirty="0"/>
              <a:t>에서 </a:t>
            </a:r>
            <a:r>
              <a:rPr lang="ko-KR" altLang="en-US" baseline="0" dirty="0"/>
              <a:t>유저를 각 서버로 나눠줍니다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한 서버에서 메시지를 보내면 </a:t>
            </a:r>
            <a:r>
              <a:rPr lang="en-US" altLang="ko-KR" baseline="0" dirty="0" err="1"/>
              <a:t>RabbitMQ</a:t>
            </a:r>
            <a:r>
              <a:rPr lang="ko-KR" altLang="en-US" baseline="0" dirty="0"/>
              <a:t>에 쌓이게 되고 곧바로 연결된 모든 서버에 </a:t>
            </a:r>
            <a:r>
              <a:rPr lang="ko-KR" altLang="en-US" baseline="0" dirty="0" err="1"/>
              <a:t>브로드</a:t>
            </a:r>
            <a:r>
              <a:rPr lang="ko-KR" altLang="en-US" baseline="0" dirty="0"/>
              <a:t> 캐스트 됩니다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이후 각 서버는 받은 메시지를</a:t>
            </a:r>
            <a:r>
              <a:rPr lang="ko-KR" altLang="en-US" baseline="0" dirty="0"/>
              <a:t> 연결된 모든 사용자에게 전송하는 방식으로 실시간 채팅을 구현했습니다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이처럼 스케일 아웃을 통한 부하 분산으로 서버 안정성을 높일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======================================================</a:t>
            </a:r>
          </a:p>
          <a:p>
            <a:endParaRPr lang="en-US" altLang="ko-KR" dirty="0"/>
          </a:p>
          <a:p>
            <a:r>
              <a:rPr lang="ko-KR" altLang="en-US" dirty="0"/>
              <a:t>성능을 향상을 위한 로드 </a:t>
            </a:r>
            <a:r>
              <a:rPr lang="ko-KR" altLang="en-US" dirty="0" err="1"/>
              <a:t>밸런싱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서버 추가 </a:t>
            </a:r>
            <a:r>
              <a:rPr lang="en-US" altLang="ko-KR" dirty="0"/>
              <a:t>-&gt; </a:t>
            </a:r>
            <a:r>
              <a:rPr lang="ko-KR" altLang="en-US" dirty="0"/>
              <a:t>메시지 공유가 안되는 이슈 발생</a:t>
            </a:r>
          </a:p>
          <a:p>
            <a:r>
              <a:rPr lang="en-US" altLang="ko-KR" dirty="0"/>
              <a:t>-&gt; </a:t>
            </a:r>
            <a:r>
              <a:rPr lang="en-US" altLang="ko-KR" dirty="0" err="1"/>
              <a:t>rabbitmq</a:t>
            </a:r>
            <a:r>
              <a:rPr lang="en-US" altLang="ko-KR" dirty="0"/>
              <a:t> </a:t>
            </a:r>
            <a:r>
              <a:rPr lang="ko-KR" altLang="en-US" dirty="0"/>
              <a:t>활용하여 해결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F40EF-BA06-4F08-85F5-BAD049D3BE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02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keyword용</a:t>
            </a:r>
            <a:r>
              <a:rPr lang="en-US" dirty="0"/>
              <a:t> </a:t>
            </a:r>
            <a:r>
              <a:rPr lang="en-US" dirty="0" err="1"/>
              <a:t>메시지가</a:t>
            </a:r>
            <a:endParaRPr lang="en-US" dirty="0"/>
          </a:p>
          <a:p>
            <a:r>
              <a:rPr lang="en-US" dirty="0" err="1"/>
              <a:t>redis</a:t>
            </a:r>
            <a:r>
              <a:rPr lang="en-US" dirty="0"/>
              <a:t>(chat)에 </a:t>
            </a:r>
            <a:r>
              <a:rPr lang="en-US" dirty="0" err="1"/>
              <a:t>담겨</a:t>
            </a:r>
            <a:r>
              <a:rPr lang="en-US" dirty="0"/>
              <a:t> </a:t>
            </a:r>
            <a:r>
              <a:rPr lang="en-US" dirty="0" err="1"/>
              <a:t>있음</a:t>
            </a:r>
            <a:r>
              <a:rPr lang="en-US" dirty="0"/>
              <a:t>.</a:t>
            </a:r>
          </a:p>
          <a:p>
            <a:r>
              <a:rPr lang="en-US" dirty="0"/>
              <a:t>(</a:t>
            </a:r>
            <a:r>
              <a:rPr lang="en-US" dirty="0" err="1"/>
              <a:t>메시지</a:t>
            </a:r>
            <a:r>
              <a:rPr lang="en-US" dirty="0"/>
              <a:t> </a:t>
            </a:r>
            <a:r>
              <a:rPr lang="en-US" dirty="0" err="1"/>
              <a:t>유효</a:t>
            </a:r>
            <a:r>
              <a:rPr lang="en-US" dirty="0"/>
              <a:t> </a:t>
            </a:r>
            <a:r>
              <a:rPr lang="en-US" dirty="0" err="1"/>
              <a:t>시간은</a:t>
            </a:r>
            <a:r>
              <a:rPr lang="en-US" dirty="0"/>
              <a:t> </a:t>
            </a:r>
            <a:r>
              <a:rPr lang="en-US" dirty="0" err="1"/>
              <a:t>하루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여기에</a:t>
            </a:r>
            <a:r>
              <a:rPr lang="en-US" dirty="0"/>
              <a:t> </a:t>
            </a:r>
            <a:r>
              <a:rPr lang="en-US" dirty="0" err="1"/>
              <a:t>담긴</a:t>
            </a:r>
            <a:r>
              <a:rPr lang="en-US" dirty="0"/>
              <a:t> </a:t>
            </a:r>
            <a:r>
              <a:rPr lang="en-US" dirty="0" err="1"/>
              <a:t>메시지를</a:t>
            </a:r>
            <a:r>
              <a:rPr lang="en-US" dirty="0"/>
              <a:t> 5분 </a:t>
            </a:r>
            <a:r>
              <a:rPr lang="en-US" dirty="0" err="1"/>
              <a:t>간격으로</a:t>
            </a:r>
            <a:r>
              <a:rPr lang="en-US" dirty="0"/>
              <a:t> </a:t>
            </a:r>
            <a:r>
              <a:rPr lang="en-US" dirty="0" err="1"/>
              <a:t>분석하여</a:t>
            </a:r>
            <a:r>
              <a:rPr lang="en-US" dirty="0"/>
              <a:t> </a:t>
            </a:r>
            <a:r>
              <a:rPr lang="en-US" dirty="0" err="1"/>
              <a:t>키워드</a:t>
            </a:r>
            <a:r>
              <a:rPr lang="en-US" dirty="0"/>
              <a:t>(</a:t>
            </a:r>
            <a:r>
              <a:rPr lang="en-US" dirty="0" err="1"/>
              <a:t>가장</a:t>
            </a:r>
            <a:r>
              <a:rPr lang="en-US" dirty="0"/>
              <a:t> </a:t>
            </a:r>
            <a:r>
              <a:rPr lang="en-US" dirty="0" err="1"/>
              <a:t>많이</a:t>
            </a:r>
            <a:r>
              <a:rPr lang="en-US" dirty="0"/>
              <a:t> </a:t>
            </a:r>
            <a:r>
              <a:rPr lang="en-US" dirty="0" err="1"/>
              <a:t>언급된</a:t>
            </a:r>
            <a:r>
              <a:rPr lang="en-US" dirty="0"/>
              <a:t> </a:t>
            </a:r>
            <a:r>
              <a:rPr lang="en-US" dirty="0" err="1"/>
              <a:t>단어</a:t>
            </a:r>
            <a:r>
              <a:rPr lang="en-US" dirty="0"/>
              <a:t>)를 </a:t>
            </a:r>
            <a:r>
              <a:rPr lang="en-US" dirty="0" err="1"/>
              <a:t>뽑아냄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이때</a:t>
            </a:r>
            <a:r>
              <a:rPr lang="en-US" dirty="0"/>
              <a:t> </a:t>
            </a:r>
            <a:r>
              <a:rPr lang="en-US" dirty="0" err="1"/>
              <a:t>분석</a:t>
            </a:r>
            <a:r>
              <a:rPr lang="en-US" dirty="0"/>
              <a:t> 및 </a:t>
            </a:r>
            <a:r>
              <a:rPr lang="en-US" dirty="0" err="1"/>
              <a:t>저장</a:t>
            </a:r>
            <a:r>
              <a:rPr lang="en-US" dirty="0"/>
              <a:t> </a:t>
            </a:r>
            <a:r>
              <a:rPr lang="en-US" dirty="0" err="1"/>
              <a:t>기준은</a:t>
            </a:r>
            <a:r>
              <a:rPr lang="en-US" dirty="0"/>
              <a:t> </a:t>
            </a:r>
            <a:r>
              <a:rPr lang="en-US" dirty="0" err="1"/>
              <a:t>행정명</a:t>
            </a:r>
            <a:r>
              <a:rPr lang="en-US" dirty="0"/>
              <a:t> </a:t>
            </a:r>
            <a:r>
              <a:rPr lang="en-US" dirty="0" err="1"/>
              <a:t>코드를</a:t>
            </a:r>
            <a:r>
              <a:rPr lang="en-US" dirty="0"/>
              <a:t> </a:t>
            </a:r>
            <a:r>
              <a:rPr lang="en-US" dirty="0" err="1"/>
              <a:t>이용했음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폴리곤과</a:t>
            </a:r>
            <a:r>
              <a:rPr lang="en-US" dirty="0"/>
              <a:t> </a:t>
            </a:r>
            <a:r>
              <a:rPr lang="en-US" dirty="0" err="1"/>
              <a:t>툴팁으로</a:t>
            </a:r>
            <a:r>
              <a:rPr lang="en-US" dirty="0"/>
              <a:t> </a:t>
            </a:r>
            <a:r>
              <a:rPr lang="en-US" dirty="0" err="1"/>
              <a:t>어떤</a:t>
            </a:r>
            <a:r>
              <a:rPr lang="en-US" dirty="0"/>
              <a:t> </a:t>
            </a:r>
            <a:r>
              <a:rPr lang="en-US" dirty="0" err="1"/>
              <a:t>곳의</a:t>
            </a:r>
            <a:r>
              <a:rPr lang="en-US" dirty="0"/>
              <a:t> </a:t>
            </a:r>
            <a:r>
              <a:rPr lang="en-US" dirty="0" err="1"/>
              <a:t>키워드인지</a:t>
            </a:r>
            <a:r>
              <a:rPr lang="en-US" dirty="0"/>
              <a:t> </a:t>
            </a:r>
            <a:r>
              <a:rPr lang="en-US" dirty="0" err="1"/>
              <a:t>파악</a:t>
            </a:r>
            <a:r>
              <a:rPr lang="en-US" dirty="0"/>
              <a:t> </a:t>
            </a:r>
            <a:r>
              <a:rPr lang="en-US" dirty="0" err="1"/>
              <a:t>가능하며</a:t>
            </a:r>
            <a:endParaRPr lang="en-US" dirty="0"/>
          </a:p>
          <a:p>
            <a:r>
              <a:rPr lang="en-US" dirty="0" err="1"/>
              <a:t>랭킹을</a:t>
            </a:r>
            <a:r>
              <a:rPr lang="en-US" dirty="0"/>
              <a:t> </a:t>
            </a:r>
            <a:r>
              <a:rPr lang="en-US" dirty="0" err="1"/>
              <a:t>추가하여</a:t>
            </a:r>
            <a:r>
              <a:rPr lang="en-US" dirty="0"/>
              <a:t> </a:t>
            </a:r>
            <a:r>
              <a:rPr lang="en-US" dirty="0" err="1"/>
              <a:t>재미를</a:t>
            </a:r>
            <a:r>
              <a:rPr lang="en-US" dirty="0"/>
              <a:t> </a:t>
            </a:r>
            <a:r>
              <a:rPr lang="en-US" dirty="0" err="1"/>
              <a:t>더함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개발 서버와</a:t>
            </a:r>
            <a:r>
              <a:rPr lang="en-US" altLang="ko-KR" dirty="0"/>
              <a:t>, </a:t>
            </a:r>
            <a:r>
              <a:rPr lang="ko-KR" altLang="en-US" dirty="0"/>
              <a:t>운영 서버를 따로 두어서 </a:t>
            </a:r>
            <a:r>
              <a:rPr lang="ko-KR" altLang="en-US" dirty="0" err="1"/>
              <a:t>진행ㅇ</a:t>
            </a:r>
            <a:r>
              <a:rPr lang="ko-KR" altLang="en-US" dirty="0"/>
              <a:t> </a:t>
            </a:r>
            <a:r>
              <a:rPr lang="ko-KR" altLang="en-US" dirty="0" err="1"/>
              <a:t>ㅇㅇㅇ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86042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인스타, 트위터, MM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78076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KoPub바탕체 Bold" panose="02020603020101020101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KoPub바탕체 Bold" panose="0202060302010102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KoPub바탕체 Bold" panose="02020603020101020101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KoPub바탕체 Bold" panose="02020603020101020101" pitchFamily="18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KoPub바탕체 Bold" panose="02020603020101020101" pitchFamily="18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KoPub바탕체 Bold" panose="0202060302010102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KoPub바탕체 Bold" panose="0202060302010102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KoPub바탕체 Bold" panose="0202060302010102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KoPub바탕체 Bold" panose="0202060302010102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96206" y="3581349"/>
            <a:ext cx="4095588" cy="31243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35833" y="7187393"/>
            <a:ext cx="13616333" cy="15023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90189" y="2095500"/>
            <a:ext cx="11307622" cy="76153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43361" y="400542"/>
            <a:ext cx="550065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키워드</a:t>
            </a:r>
            <a:r>
              <a:rPr lang="en-US" sz="800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분석</a:t>
            </a:r>
            <a:endParaRPr lang="en-US" sz="800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60142-47BA-728E-4BA3-658FDACBE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2934730"/>
            <a:ext cx="9067800" cy="735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2022440"/>
            <a:ext cx="4924632" cy="7787817"/>
            <a:chOff x="0" y="0"/>
            <a:chExt cx="1297023" cy="20511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7022" cy="2051112"/>
            </a:xfrm>
            <a:custGeom>
              <a:avLst/>
              <a:gdLst/>
              <a:ahLst/>
              <a:cxnLst/>
              <a:rect l="l" t="t" r="r" b="b"/>
              <a:pathLst>
                <a:path w="1297022" h="2051112">
                  <a:moveTo>
                    <a:pt x="80176" y="0"/>
                  </a:moveTo>
                  <a:lnTo>
                    <a:pt x="1216846" y="0"/>
                  </a:lnTo>
                  <a:cubicBezTo>
                    <a:pt x="1261126" y="0"/>
                    <a:pt x="1297022" y="35896"/>
                    <a:pt x="1297022" y="80176"/>
                  </a:cubicBezTo>
                  <a:lnTo>
                    <a:pt x="1297022" y="1970936"/>
                  </a:lnTo>
                  <a:cubicBezTo>
                    <a:pt x="1297022" y="1992200"/>
                    <a:pt x="1288575" y="2012593"/>
                    <a:pt x="1273539" y="2027629"/>
                  </a:cubicBezTo>
                  <a:cubicBezTo>
                    <a:pt x="1258504" y="2042665"/>
                    <a:pt x="1238110" y="2051112"/>
                    <a:pt x="1216846" y="2051112"/>
                  </a:cubicBezTo>
                  <a:lnTo>
                    <a:pt x="80176" y="2051112"/>
                  </a:lnTo>
                  <a:cubicBezTo>
                    <a:pt x="35896" y="2051112"/>
                    <a:pt x="0" y="2015216"/>
                    <a:pt x="0" y="1970936"/>
                  </a:cubicBezTo>
                  <a:lnTo>
                    <a:pt x="0" y="80176"/>
                  </a:lnTo>
                  <a:cubicBezTo>
                    <a:pt x="0" y="35896"/>
                    <a:pt x="35896" y="0"/>
                    <a:pt x="801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ED957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98154" y="2454937"/>
            <a:ext cx="2024620" cy="20246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522112" y="2610439"/>
            <a:ext cx="1869119" cy="186911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60557" y="4770953"/>
            <a:ext cx="2185187" cy="154486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2706765" y="2022440"/>
            <a:ext cx="4927198" cy="7787817"/>
            <a:chOff x="0" y="0"/>
            <a:chExt cx="1297698" cy="205111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97698" cy="2051112"/>
            </a:xfrm>
            <a:custGeom>
              <a:avLst/>
              <a:gdLst/>
              <a:ahLst/>
              <a:cxnLst/>
              <a:rect l="l" t="t" r="r" b="b"/>
              <a:pathLst>
                <a:path w="1297698" h="2051112">
                  <a:moveTo>
                    <a:pt x="80134" y="0"/>
                  </a:moveTo>
                  <a:lnTo>
                    <a:pt x="1217564" y="0"/>
                  </a:lnTo>
                  <a:cubicBezTo>
                    <a:pt x="1238817" y="0"/>
                    <a:pt x="1259199" y="8443"/>
                    <a:pt x="1274227" y="23471"/>
                  </a:cubicBezTo>
                  <a:cubicBezTo>
                    <a:pt x="1289256" y="38499"/>
                    <a:pt x="1297698" y="58881"/>
                    <a:pt x="1297698" y="80134"/>
                  </a:cubicBezTo>
                  <a:lnTo>
                    <a:pt x="1297698" y="1970978"/>
                  </a:lnTo>
                  <a:cubicBezTo>
                    <a:pt x="1297698" y="1992231"/>
                    <a:pt x="1289256" y="2012613"/>
                    <a:pt x="1274227" y="2027642"/>
                  </a:cubicBezTo>
                  <a:cubicBezTo>
                    <a:pt x="1259199" y="2042670"/>
                    <a:pt x="1238817" y="2051112"/>
                    <a:pt x="1217564" y="2051112"/>
                  </a:cubicBezTo>
                  <a:lnTo>
                    <a:pt x="80134" y="2051112"/>
                  </a:lnTo>
                  <a:cubicBezTo>
                    <a:pt x="58881" y="2051112"/>
                    <a:pt x="38499" y="2042670"/>
                    <a:pt x="23471" y="2027642"/>
                  </a:cubicBezTo>
                  <a:cubicBezTo>
                    <a:pt x="8443" y="2012613"/>
                    <a:pt x="0" y="1992231"/>
                    <a:pt x="0" y="1970978"/>
                  </a:cubicBezTo>
                  <a:lnTo>
                    <a:pt x="0" y="80134"/>
                  </a:lnTo>
                  <a:cubicBezTo>
                    <a:pt x="0" y="58881"/>
                    <a:pt x="8443" y="38499"/>
                    <a:pt x="23471" y="23471"/>
                  </a:cubicBezTo>
                  <a:cubicBezTo>
                    <a:pt x="38499" y="8443"/>
                    <a:pt x="58881" y="0"/>
                    <a:pt x="80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ED957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67732" y="2022440"/>
            <a:ext cx="4927198" cy="7787817"/>
            <a:chOff x="0" y="0"/>
            <a:chExt cx="1297698" cy="205111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97698" cy="2051112"/>
            </a:xfrm>
            <a:custGeom>
              <a:avLst/>
              <a:gdLst/>
              <a:ahLst/>
              <a:cxnLst/>
              <a:rect l="l" t="t" r="r" b="b"/>
              <a:pathLst>
                <a:path w="1297698" h="2051112">
                  <a:moveTo>
                    <a:pt x="80134" y="0"/>
                  </a:moveTo>
                  <a:lnTo>
                    <a:pt x="1217564" y="0"/>
                  </a:lnTo>
                  <a:cubicBezTo>
                    <a:pt x="1238817" y="0"/>
                    <a:pt x="1259199" y="8443"/>
                    <a:pt x="1274227" y="23471"/>
                  </a:cubicBezTo>
                  <a:cubicBezTo>
                    <a:pt x="1289256" y="38499"/>
                    <a:pt x="1297698" y="58881"/>
                    <a:pt x="1297698" y="80134"/>
                  </a:cubicBezTo>
                  <a:lnTo>
                    <a:pt x="1297698" y="1970978"/>
                  </a:lnTo>
                  <a:cubicBezTo>
                    <a:pt x="1297698" y="1992231"/>
                    <a:pt x="1289256" y="2012613"/>
                    <a:pt x="1274227" y="2027642"/>
                  </a:cubicBezTo>
                  <a:cubicBezTo>
                    <a:pt x="1259199" y="2042670"/>
                    <a:pt x="1238817" y="2051112"/>
                    <a:pt x="1217564" y="2051112"/>
                  </a:cubicBezTo>
                  <a:lnTo>
                    <a:pt x="80134" y="2051112"/>
                  </a:lnTo>
                  <a:cubicBezTo>
                    <a:pt x="58881" y="2051112"/>
                    <a:pt x="38499" y="2042670"/>
                    <a:pt x="23471" y="2027642"/>
                  </a:cubicBezTo>
                  <a:cubicBezTo>
                    <a:pt x="8443" y="2012613"/>
                    <a:pt x="0" y="1992231"/>
                    <a:pt x="0" y="1970978"/>
                  </a:cubicBezTo>
                  <a:lnTo>
                    <a:pt x="0" y="80134"/>
                  </a:lnTo>
                  <a:cubicBezTo>
                    <a:pt x="0" y="58881"/>
                    <a:pt x="8443" y="38499"/>
                    <a:pt x="23471" y="23471"/>
                  </a:cubicBezTo>
                  <a:cubicBezTo>
                    <a:pt x="38499" y="8443"/>
                    <a:pt x="58881" y="0"/>
                    <a:pt x="801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7ED957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290874" y="2342990"/>
            <a:ext cx="911654" cy="109057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550793" y="2452099"/>
            <a:ext cx="1186414" cy="118641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141339" y="3685863"/>
            <a:ext cx="1210724" cy="121579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424439" y="4894778"/>
            <a:ext cx="2550338" cy="175973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7142456" y="5143500"/>
            <a:ext cx="1152917" cy="128161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0044677" y="7978785"/>
            <a:ext cx="1434993" cy="151851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7142456" y="8070887"/>
            <a:ext cx="1543026" cy="1570547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8685482" y="3586004"/>
            <a:ext cx="2289410" cy="118494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7070060" y="7274203"/>
            <a:ext cx="2073940" cy="70458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5347561" y="2610439"/>
            <a:ext cx="1568039" cy="1568039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9893347" y="6425112"/>
            <a:ext cx="1361104" cy="120138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8955531" y="8365857"/>
            <a:ext cx="937816" cy="129496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8685482" y="4981683"/>
            <a:ext cx="1296035" cy="929436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rcRect l="1249" r="1249"/>
          <a:stretch>
            <a:fillRect/>
          </a:stretch>
        </p:blipFill>
        <p:spPr>
          <a:xfrm>
            <a:off x="8107030" y="6063520"/>
            <a:ext cx="2385253" cy="156297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12985555" y="2169055"/>
            <a:ext cx="2310503" cy="231050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5688207" y="4901652"/>
            <a:ext cx="1227393" cy="1227393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13235715" y="4544731"/>
            <a:ext cx="1810183" cy="1810183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14629199" y="6654511"/>
            <a:ext cx="3004764" cy="2272889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3038332" y="7030126"/>
            <a:ext cx="1774892" cy="1707915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1879288" y="8229728"/>
            <a:ext cx="3086971" cy="1157614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3491016" y="6354915"/>
            <a:ext cx="2182846" cy="1637135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1691281" y="6354915"/>
            <a:ext cx="1542561" cy="1542561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1"/>
          <a:srcRect/>
          <a:stretch>
            <a:fillRect/>
          </a:stretch>
        </p:blipFill>
        <p:spPr>
          <a:xfrm>
            <a:off x="3718636" y="4809074"/>
            <a:ext cx="1672595" cy="1254446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138351" y="400542"/>
            <a:ext cx="4190980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기술</a:t>
            </a:r>
            <a:r>
              <a:rPr lang="en-US" sz="800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스택</a:t>
            </a:r>
            <a:endParaRPr lang="en-US" sz="800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A9CC79-272F-5ADD-5C26-0B499E27E661}"/>
              </a:ext>
            </a:extLst>
          </p:cNvPr>
          <p:cNvSpPr/>
          <p:nvPr/>
        </p:nvSpPr>
        <p:spPr>
          <a:xfrm>
            <a:off x="1675717" y="2616310"/>
            <a:ext cx="10838993" cy="667884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97613E-D023-4ECD-CB54-4A7157C0A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62" y="1927663"/>
            <a:ext cx="1232466" cy="13772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A73C35-D086-8C0D-C6C4-5FE3E31509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6" y="7391378"/>
            <a:ext cx="2183954" cy="15700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67" y="6488915"/>
            <a:ext cx="1387275" cy="92594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070" y="513546"/>
            <a:ext cx="1116732" cy="111673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467" y="638473"/>
            <a:ext cx="2394831" cy="866879"/>
          </a:xfrm>
          <a:prstGeom prst="rect">
            <a:avLst/>
          </a:prstGeom>
        </p:spPr>
      </p:pic>
      <p:grpSp>
        <p:nvGrpSpPr>
          <p:cNvPr id="100" name="그룹 99"/>
          <p:cNvGrpSpPr/>
          <p:nvPr/>
        </p:nvGrpSpPr>
        <p:grpSpPr>
          <a:xfrm>
            <a:off x="7775672" y="5774885"/>
            <a:ext cx="1366896" cy="1381179"/>
            <a:chOff x="9269160" y="3407307"/>
            <a:chExt cx="986372" cy="97375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C6F2BFC-9539-4C8E-AB4E-92477492C267}"/>
                </a:ext>
              </a:extLst>
            </p:cNvPr>
            <p:cNvSpPr txBox="1"/>
            <p:nvPr/>
          </p:nvSpPr>
          <p:spPr>
            <a:xfrm>
              <a:off x="9273282" y="4145085"/>
              <a:ext cx="982250" cy="235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5" dirty="0"/>
                <a:t>Keyword</a:t>
              </a:r>
              <a:endParaRPr lang="ko-KR" altLang="en-US" sz="1575" dirty="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9269160" y="3407307"/>
              <a:ext cx="877806" cy="771968"/>
              <a:chOff x="9610668" y="4373399"/>
              <a:chExt cx="877806" cy="771968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0668" y="4373399"/>
                <a:ext cx="874599" cy="771968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3530" y="4890823"/>
                <a:ext cx="354944" cy="254544"/>
              </a:xfrm>
              <a:prstGeom prst="rect">
                <a:avLst/>
              </a:prstGeom>
            </p:spPr>
          </p:pic>
        </p:grpSp>
      </p:grpSp>
      <p:grpSp>
        <p:nvGrpSpPr>
          <p:cNvPr id="47" name="그룹 46"/>
          <p:cNvGrpSpPr/>
          <p:nvPr/>
        </p:nvGrpSpPr>
        <p:grpSpPr>
          <a:xfrm>
            <a:off x="9532819" y="5729873"/>
            <a:ext cx="1199210" cy="1435919"/>
            <a:chOff x="8803779" y="4372361"/>
            <a:chExt cx="820267" cy="989172"/>
          </a:xfrm>
        </p:grpSpPr>
        <p:grpSp>
          <p:nvGrpSpPr>
            <p:cNvPr id="40" name="그룹 39"/>
            <p:cNvGrpSpPr/>
            <p:nvPr/>
          </p:nvGrpSpPr>
          <p:grpSpPr>
            <a:xfrm>
              <a:off x="8803779" y="4372361"/>
              <a:ext cx="783589" cy="989172"/>
              <a:chOff x="8015422" y="3215146"/>
              <a:chExt cx="713076" cy="851412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1101D6C7-577D-6251-6BF1-C0C281D10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5422" y="3215146"/>
                <a:ext cx="662592" cy="64791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F86AA52-4249-D6DE-B4AB-CDC7697882D7}"/>
                  </a:ext>
                </a:extLst>
              </p:cNvPr>
              <p:cNvSpPr txBox="1"/>
              <p:nvPr/>
            </p:nvSpPr>
            <p:spPr>
              <a:xfrm>
                <a:off x="8088638" y="3868097"/>
                <a:ext cx="639860" cy="198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75" dirty="0"/>
                  <a:t>Chat</a:t>
                </a:r>
                <a:endParaRPr lang="ko-KR" altLang="en-US" sz="1575" dirty="0"/>
              </a:p>
            </p:txBody>
          </p:sp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102" y="4889945"/>
              <a:ext cx="354944" cy="254544"/>
            </a:xfrm>
            <a:prstGeom prst="rect">
              <a:avLst/>
            </a:prstGeom>
          </p:spPr>
        </p:pic>
      </p:grpSp>
      <p:grpSp>
        <p:nvGrpSpPr>
          <p:cNvPr id="88" name="그룹 87"/>
          <p:cNvGrpSpPr/>
          <p:nvPr/>
        </p:nvGrpSpPr>
        <p:grpSpPr>
          <a:xfrm>
            <a:off x="9635605" y="3652046"/>
            <a:ext cx="1096424" cy="1184957"/>
            <a:chOff x="6745903" y="2026800"/>
            <a:chExt cx="730949" cy="78997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903" y="2026800"/>
              <a:ext cx="572097" cy="789971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908" y="2495759"/>
              <a:ext cx="354944" cy="254544"/>
            </a:xfrm>
            <a:prstGeom prst="rect">
              <a:avLst/>
            </a:prstGeom>
          </p:spPr>
        </p:pic>
      </p:grpSp>
      <p:pic>
        <p:nvPicPr>
          <p:cNvPr id="107" name="그림 10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127" y="518678"/>
            <a:ext cx="1106471" cy="11064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651" y="7570210"/>
            <a:ext cx="811965" cy="859406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31A9CC79-272F-5ADD-5C26-0B499E27E661}"/>
              </a:ext>
            </a:extLst>
          </p:cNvPr>
          <p:cNvSpPr/>
          <p:nvPr/>
        </p:nvSpPr>
        <p:spPr>
          <a:xfrm>
            <a:off x="14125587" y="2406738"/>
            <a:ext cx="3689478" cy="67665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1597613E-D023-4ECD-CB54-4A7157C0A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354" y="1927664"/>
            <a:ext cx="1232466" cy="1377293"/>
          </a:xfrm>
          <a:prstGeom prst="rect">
            <a:avLst/>
          </a:prstGeom>
        </p:spPr>
      </p:pic>
      <p:grpSp>
        <p:nvGrpSpPr>
          <p:cNvPr id="83" name="그룹 82"/>
          <p:cNvGrpSpPr/>
          <p:nvPr/>
        </p:nvGrpSpPr>
        <p:grpSpPr>
          <a:xfrm>
            <a:off x="15498824" y="4388015"/>
            <a:ext cx="998133" cy="1251273"/>
            <a:chOff x="8803779" y="4372361"/>
            <a:chExt cx="820267" cy="1035621"/>
          </a:xfrm>
        </p:grpSpPr>
        <p:grpSp>
          <p:nvGrpSpPr>
            <p:cNvPr id="84" name="그룹 83"/>
            <p:cNvGrpSpPr/>
            <p:nvPr/>
          </p:nvGrpSpPr>
          <p:grpSpPr>
            <a:xfrm>
              <a:off x="8803779" y="4372361"/>
              <a:ext cx="783589" cy="1035621"/>
              <a:chOff x="8015422" y="3215146"/>
              <a:chExt cx="713076" cy="891392"/>
            </a:xfrm>
          </p:grpSpPr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1101D6C7-577D-6251-6BF1-C0C281D10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5422" y="3215146"/>
                <a:ext cx="662592" cy="647911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F86AA52-4249-D6DE-B4AB-CDC7697882D7}"/>
                  </a:ext>
                </a:extLst>
              </p:cNvPr>
              <p:cNvSpPr txBox="1"/>
              <p:nvPr/>
            </p:nvSpPr>
            <p:spPr>
              <a:xfrm>
                <a:off x="8088638" y="3868097"/>
                <a:ext cx="639860" cy="238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75" dirty="0"/>
                  <a:t>Chat</a:t>
                </a:r>
                <a:endParaRPr lang="ko-KR" altLang="en-US" sz="1575" dirty="0"/>
              </a:p>
            </p:txBody>
          </p:sp>
        </p:grp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102" y="4889945"/>
              <a:ext cx="354944" cy="254544"/>
            </a:xfrm>
            <a:prstGeom prst="rect">
              <a:avLst/>
            </a:prstGeom>
          </p:spPr>
        </p:pic>
      </p:grpSp>
      <p:grpSp>
        <p:nvGrpSpPr>
          <p:cNvPr id="89" name="그룹 88"/>
          <p:cNvGrpSpPr/>
          <p:nvPr/>
        </p:nvGrpSpPr>
        <p:grpSpPr>
          <a:xfrm>
            <a:off x="15554892" y="7729762"/>
            <a:ext cx="998133" cy="1251273"/>
            <a:chOff x="8803779" y="4372361"/>
            <a:chExt cx="820267" cy="1035621"/>
          </a:xfrm>
        </p:grpSpPr>
        <p:grpSp>
          <p:nvGrpSpPr>
            <p:cNvPr id="90" name="그룹 89"/>
            <p:cNvGrpSpPr/>
            <p:nvPr/>
          </p:nvGrpSpPr>
          <p:grpSpPr>
            <a:xfrm>
              <a:off x="8803779" y="4372361"/>
              <a:ext cx="783589" cy="1035621"/>
              <a:chOff x="8015422" y="3215146"/>
              <a:chExt cx="713076" cy="891392"/>
            </a:xfrm>
          </p:grpSpPr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1101D6C7-577D-6251-6BF1-C0C281D10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5422" y="3215146"/>
                <a:ext cx="662592" cy="647911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F86AA52-4249-D6DE-B4AB-CDC7697882D7}"/>
                  </a:ext>
                </a:extLst>
              </p:cNvPr>
              <p:cNvSpPr txBox="1"/>
              <p:nvPr/>
            </p:nvSpPr>
            <p:spPr>
              <a:xfrm>
                <a:off x="8088638" y="3868097"/>
                <a:ext cx="639860" cy="238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75" dirty="0"/>
                  <a:t>Chat</a:t>
                </a:r>
                <a:endParaRPr lang="ko-KR" altLang="en-US" sz="1575" dirty="0"/>
              </a:p>
            </p:txBody>
          </p:sp>
        </p:grp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102" y="4889945"/>
              <a:ext cx="354944" cy="254544"/>
            </a:xfrm>
            <a:prstGeom prst="rect">
              <a:avLst/>
            </a:prstGeom>
          </p:spPr>
        </p:pic>
      </p:grpSp>
      <p:grpSp>
        <p:nvGrpSpPr>
          <p:cNvPr id="94" name="그룹 93"/>
          <p:cNvGrpSpPr/>
          <p:nvPr/>
        </p:nvGrpSpPr>
        <p:grpSpPr>
          <a:xfrm>
            <a:off x="15554892" y="6055940"/>
            <a:ext cx="998133" cy="1251273"/>
            <a:chOff x="8803779" y="4372361"/>
            <a:chExt cx="820267" cy="1035621"/>
          </a:xfrm>
        </p:grpSpPr>
        <p:grpSp>
          <p:nvGrpSpPr>
            <p:cNvPr id="95" name="그룹 94"/>
            <p:cNvGrpSpPr/>
            <p:nvPr/>
          </p:nvGrpSpPr>
          <p:grpSpPr>
            <a:xfrm>
              <a:off x="8803779" y="4372361"/>
              <a:ext cx="783589" cy="1035621"/>
              <a:chOff x="8015422" y="3215146"/>
              <a:chExt cx="713076" cy="891392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1101D6C7-577D-6251-6BF1-C0C281D10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5422" y="3215146"/>
                <a:ext cx="662592" cy="647911"/>
              </a:xfrm>
              <a:prstGeom prst="rect">
                <a:avLst/>
              </a:prstGeom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4F86AA52-4249-D6DE-B4AB-CDC7697882D7}"/>
                  </a:ext>
                </a:extLst>
              </p:cNvPr>
              <p:cNvSpPr txBox="1"/>
              <p:nvPr/>
            </p:nvSpPr>
            <p:spPr>
              <a:xfrm>
                <a:off x="8088638" y="3868097"/>
                <a:ext cx="639860" cy="238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75" dirty="0"/>
                  <a:t>Chat</a:t>
                </a:r>
                <a:endParaRPr lang="ko-KR" altLang="en-US" sz="1575" dirty="0"/>
              </a:p>
            </p:txBody>
          </p:sp>
        </p:grp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102" y="4889945"/>
              <a:ext cx="354944" cy="254544"/>
            </a:xfrm>
            <a:prstGeom prst="rect">
              <a:avLst/>
            </a:prstGeom>
          </p:spPr>
        </p:pic>
      </p:grpSp>
      <p:grpSp>
        <p:nvGrpSpPr>
          <p:cNvPr id="101" name="그룹 100"/>
          <p:cNvGrpSpPr/>
          <p:nvPr/>
        </p:nvGrpSpPr>
        <p:grpSpPr>
          <a:xfrm>
            <a:off x="15489295" y="2826517"/>
            <a:ext cx="1096424" cy="1184957"/>
            <a:chOff x="6745903" y="2026800"/>
            <a:chExt cx="730949" cy="789971"/>
          </a:xfrm>
        </p:grpSpPr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903" y="2026800"/>
              <a:ext cx="572097" cy="789971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1908" y="2495759"/>
              <a:ext cx="354944" cy="254544"/>
            </a:xfrm>
            <a:prstGeom prst="rect">
              <a:avLst/>
            </a:prstGeom>
          </p:spPr>
        </p:pic>
      </p:grpSp>
      <p:grpSp>
        <p:nvGrpSpPr>
          <p:cNvPr id="104" name="그룹 103"/>
          <p:cNvGrpSpPr/>
          <p:nvPr/>
        </p:nvGrpSpPr>
        <p:grpSpPr>
          <a:xfrm>
            <a:off x="4166525" y="3280426"/>
            <a:ext cx="1313325" cy="1312861"/>
            <a:chOff x="8763919" y="4372358"/>
            <a:chExt cx="958057" cy="964538"/>
          </a:xfrm>
        </p:grpSpPr>
        <p:grpSp>
          <p:nvGrpSpPr>
            <p:cNvPr id="105" name="그룹 104"/>
            <p:cNvGrpSpPr/>
            <p:nvPr/>
          </p:nvGrpSpPr>
          <p:grpSpPr>
            <a:xfrm>
              <a:off x="8763919" y="4372358"/>
              <a:ext cx="958057" cy="964538"/>
              <a:chOff x="7979149" y="3215146"/>
              <a:chExt cx="871844" cy="830209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1101D6C7-577D-6251-6BF1-C0C281D10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5422" y="3215146"/>
                <a:ext cx="662592" cy="647911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F86AA52-4249-D6DE-B4AB-CDC7697882D7}"/>
                  </a:ext>
                </a:extLst>
              </p:cNvPr>
              <p:cNvSpPr txBox="1"/>
              <p:nvPr/>
            </p:nvSpPr>
            <p:spPr>
              <a:xfrm>
                <a:off x="7979149" y="3833698"/>
                <a:ext cx="871844" cy="211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75" dirty="0"/>
                  <a:t>Dev-Chat</a:t>
                </a:r>
                <a:endParaRPr lang="ko-KR" altLang="en-US" sz="1575" dirty="0"/>
              </a:p>
            </p:txBody>
          </p:sp>
        </p:grpSp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102" y="4889945"/>
              <a:ext cx="354944" cy="254544"/>
            </a:xfrm>
            <a:prstGeom prst="rect">
              <a:avLst/>
            </a:prstGeom>
          </p:spPr>
        </p:pic>
      </p:grpSp>
      <p:grpSp>
        <p:nvGrpSpPr>
          <p:cNvPr id="110" name="그룹 109"/>
          <p:cNvGrpSpPr/>
          <p:nvPr/>
        </p:nvGrpSpPr>
        <p:grpSpPr>
          <a:xfrm>
            <a:off x="2369795" y="3189254"/>
            <a:ext cx="1835837" cy="1368352"/>
            <a:chOff x="9191833" y="3407307"/>
            <a:chExt cx="1340612" cy="976246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C6F2BFC-9539-4C8E-AB4E-92477492C267}"/>
                </a:ext>
              </a:extLst>
            </p:cNvPr>
            <p:cNvSpPr txBox="1"/>
            <p:nvPr/>
          </p:nvSpPr>
          <p:spPr>
            <a:xfrm>
              <a:off x="9191833" y="4144757"/>
              <a:ext cx="1340612" cy="238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5" dirty="0"/>
                <a:t>Dev- Keyword</a:t>
              </a:r>
              <a:endParaRPr lang="ko-KR" altLang="en-US" sz="1575" dirty="0"/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9269160" y="3407307"/>
              <a:ext cx="877806" cy="771968"/>
              <a:chOff x="9610668" y="4373399"/>
              <a:chExt cx="877806" cy="771968"/>
            </a:xfrm>
          </p:grpSpPr>
          <p:pic>
            <p:nvPicPr>
              <p:cNvPr id="114" name="그림 1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0668" y="4373399"/>
                <a:ext cx="874599" cy="771968"/>
              </a:xfrm>
              <a:prstGeom prst="rect">
                <a:avLst/>
              </a:prstGeom>
            </p:spPr>
          </p:pic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3530" y="4890823"/>
                <a:ext cx="354944" cy="254544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/>
          <p:cNvGrpSpPr/>
          <p:nvPr/>
        </p:nvGrpSpPr>
        <p:grpSpPr>
          <a:xfrm>
            <a:off x="8972343" y="7256402"/>
            <a:ext cx="2264802" cy="1614628"/>
            <a:chOff x="4806321" y="4360578"/>
            <a:chExt cx="1015717" cy="724127"/>
          </a:xfrm>
        </p:grpSpPr>
        <p:grpSp>
          <p:nvGrpSpPr>
            <p:cNvPr id="76" name="그룹 75"/>
            <p:cNvGrpSpPr/>
            <p:nvPr/>
          </p:nvGrpSpPr>
          <p:grpSpPr>
            <a:xfrm>
              <a:off x="4806321" y="4360578"/>
              <a:ext cx="1015717" cy="724127"/>
              <a:chOff x="2497525" y="4089099"/>
              <a:chExt cx="1015717" cy="724127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4BFC6031-AB6E-242A-4132-5B845E39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525" y="4089099"/>
                <a:ext cx="992700" cy="678618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F86AA52-4249-D6DE-B4AB-CDC7697882D7}"/>
                  </a:ext>
                </a:extLst>
              </p:cNvPr>
              <p:cNvSpPr txBox="1"/>
              <p:nvPr/>
            </p:nvSpPr>
            <p:spPr>
              <a:xfrm>
                <a:off x="2785726" y="4663117"/>
                <a:ext cx="727516" cy="15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75" dirty="0"/>
                  <a:t>Keyword</a:t>
                </a:r>
                <a:endParaRPr lang="ko-KR" altLang="en-US" sz="1575" dirty="0"/>
              </a:p>
            </p:txBody>
          </p:sp>
        </p:grpSp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44" y="4727703"/>
              <a:ext cx="284992" cy="209191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293413" y="7334189"/>
            <a:ext cx="2213481" cy="1575895"/>
            <a:chOff x="4098155" y="4400219"/>
            <a:chExt cx="992700" cy="706756"/>
          </a:xfrm>
        </p:grpSpPr>
        <p:grpSp>
          <p:nvGrpSpPr>
            <p:cNvPr id="6" name="그룹 5"/>
            <p:cNvGrpSpPr/>
            <p:nvPr/>
          </p:nvGrpSpPr>
          <p:grpSpPr>
            <a:xfrm>
              <a:off x="4098155" y="4400219"/>
              <a:ext cx="992700" cy="706756"/>
              <a:chOff x="2497525" y="4089099"/>
              <a:chExt cx="992700" cy="706756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BFC6031-AB6E-242A-4132-5B845E39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525" y="4089099"/>
                <a:ext cx="992700" cy="678618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F86AA52-4249-D6DE-B4AB-CDC7697882D7}"/>
                  </a:ext>
                </a:extLst>
              </p:cNvPr>
              <p:cNvSpPr txBox="1"/>
              <p:nvPr/>
            </p:nvSpPr>
            <p:spPr>
              <a:xfrm>
                <a:off x="2839889" y="4645746"/>
                <a:ext cx="567281" cy="15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75" dirty="0"/>
                  <a:t>Chat</a:t>
                </a:r>
                <a:endParaRPr lang="ko-KR" altLang="en-US" sz="1575" dirty="0"/>
              </a:p>
            </p:txBody>
          </p:sp>
        </p:grpSp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7948" y="4718152"/>
              <a:ext cx="284992" cy="209191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3649013" y="4673870"/>
            <a:ext cx="2633643" cy="1467968"/>
            <a:chOff x="3356363" y="3205061"/>
            <a:chExt cx="1231520" cy="686437"/>
          </a:xfrm>
        </p:grpSpPr>
        <p:grpSp>
          <p:nvGrpSpPr>
            <p:cNvPr id="116" name="그룹 115"/>
            <p:cNvGrpSpPr/>
            <p:nvPr/>
          </p:nvGrpSpPr>
          <p:grpSpPr>
            <a:xfrm>
              <a:off x="3356363" y="3205061"/>
              <a:ext cx="1231520" cy="686437"/>
              <a:chOff x="2497525" y="4089099"/>
              <a:chExt cx="1231520" cy="686437"/>
            </a:xfrm>
          </p:grpSpPr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4BFC6031-AB6E-242A-4132-5B845E39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525" y="4089099"/>
                <a:ext cx="992700" cy="678618"/>
              </a:xfrm>
              <a:prstGeom prst="rect">
                <a:avLst/>
              </a:prstGeom>
            </p:spPr>
          </p:pic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F86AA52-4249-D6DE-B4AB-CDC7697882D7}"/>
                  </a:ext>
                </a:extLst>
              </p:cNvPr>
              <p:cNvSpPr txBox="1"/>
              <p:nvPr/>
            </p:nvSpPr>
            <p:spPr>
              <a:xfrm>
                <a:off x="2687760" y="4619024"/>
                <a:ext cx="1041285" cy="156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75" dirty="0"/>
                  <a:t>Dev-Keyword</a:t>
                </a:r>
                <a:endParaRPr lang="ko-KR" altLang="en-US" sz="1575" dirty="0"/>
              </a:p>
            </p:txBody>
          </p:sp>
        </p:grpSp>
        <p:pic>
          <p:nvPicPr>
            <p:cNvPr id="125" name="그림 124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8478" y="3506679"/>
              <a:ext cx="284992" cy="209191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2056761" y="4635897"/>
            <a:ext cx="2266284" cy="1520001"/>
            <a:chOff x="2301424" y="3149909"/>
            <a:chExt cx="1043704" cy="700014"/>
          </a:xfrm>
        </p:grpSpPr>
        <p:grpSp>
          <p:nvGrpSpPr>
            <p:cNvPr id="119" name="그룹 118"/>
            <p:cNvGrpSpPr/>
            <p:nvPr/>
          </p:nvGrpSpPr>
          <p:grpSpPr>
            <a:xfrm>
              <a:off x="2301424" y="3149909"/>
              <a:ext cx="1043704" cy="700014"/>
              <a:chOff x="2497525" y="4089099"/>
              <a:chExt cx="1043704" cy="700014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4BFC6031-AB6E-242A-4132-5B845E3912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525" y="4089099"/>
                <a:ext cx="992700" cy="678618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F86AA52-4249-D6DE-B4AB-CDC7697882D7}"/>
                  </a:ext>
                </a:extLst>
              </p:cNvPr>
              <p:cNvSpPr txBox="1"/>
              <p:nvPr/>
            </p:nvSpPr>
            <p:spPr>
              <a:xfrm>
                <a:off x="2755781" y="4634969"/>
                <a:ext cx="785448" cy="154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75" dirty="0"/>
                  <a:t>Dev-Chat</a:t>
                </a:r>
                <a:endParaRPr lang="ko-KR" altLang="en-US" sz="1575" dirty="0"/>
              </a:p>
            </p:txBody>
          </p:sp>
        </p:grp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489" y="3478337"/>
              <a:ext cx="284992" cy="209191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5624704" y="3151150"/>
            <a:ext cx="1526474" cy="1556734"/>
            <a:chOff x="3531923" y="4336987"/>
            <a:chExt cx="873136" cy="893926"/>
          </a:xfrm>
        </p:grpSpPr>
        <p:grpSp>
          <p:nvGrpSpPr>
            <p:cNvPr id="20" name="그룹 19"/>
            <p:cNvGrpSpPr/>
            <p:nvPr/>
          </p:nvGrpSpPr>
          <p:grpSpPr>
            <a:xfrm>
              <a:off x="3531923" y="4336987"/>
              <a:ext cx="776621" cy="717205"/>
              <a:chOff x="7722943" y="2968885"/>
              <a:chExt cx="900147" cy="855046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7722943" y="2968885"/>
                <a:ext cx="824605" cy="794769"/>
                <a:chOff x="7661674" y="2898812"/>
                <a:chExt cx="824605" cy="794769"/>
              </a:xfrm>
            </p:grpSpPr>
            <p:pic>
              <p:nvPicPr>
                <p:cNvPr id="53" name="Picture 2" descr="리액트 (자바스크립트 라이브러리) - 위키백과, 우리 모두의 백과사전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59986" y="3061706"/>
                  <a:ext cx="726293" cy="6318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30ADE076-703E-09FA-6F78-A956D4C52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1674" y="2898812"/>
                  <a:ext cx="533961" cy="378130"/>
                </a:xfrm>
                <a:prstGeom prst="rect">
                  <a:avLst/>
                </a:prstGeom>
              </p:spPr>
            </p:pic>
          </p:grp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146" y="3569387"/>
                <a:ext cx="354944" cy="254544"/>
              </a:xfrm>
              <a:prstGeom prst="rect">
                <a:avLst/>
              </a:prstGeom>
            </p:spPr>
          </p:pic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F86AA52-4249-D6DE-B4AB-CDC7697882D7}"/>
                </a:ext>
              </a:extLst>
            </p:cNvPr>
            <p:cNvSpPr txBox="1"/>
            <p:nvPr/>
          </p:nvSpPr>
          <p:spPr>
            <a:xfrm>
              <a:off x="3599557" y="5038714"/>
              <a:ext cx="805502" cy="192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5" dirty="0"/>
                <a:t>Dev-Front</a:t>
              </a:r>
              <a:endParaRPr lang="ko-KR" altLang="en-US" sz="1575" dirty="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0937213" y="5599165"/>
            <a:ext cx="1390793" cy="1486075"/>
            <a:chOff x="4747806" y="4814077"/>
            <a:chExt cx="776621" cy="873427"/>
          </a:xfrm>
        </p:grpSpPr>
        <p:grpSp>
          <p:nvGrpSpPr>
            <p:cNvPr id="129" name="그룹 128"/>
            <p:cNvGrpSpPr/>
            <p:nvPr/>
          </p:nvGrpSpPr>
          <p:grpSpPr>
            <a:xfrm>
              <a:off x="4747806" y="4814077"/>
              <a:ext cx="776621" cy="717205"/>
              <a:chOff x="7722943" y="2968885"/>
              <a:chExt cx="900147" cy="855046"/>
            </a:xfrm>
          </p:grpSpPr>
          <p:grpSp>
            <p:nvGrpSpPr>
              <p:cNvPr id="130" name="그룹 129"/>
              <p:cNvGrpSpPr/>
              <p:nvPr/>
            </p:nvGrpSpPr>
            <p:grpSpPr>
              <a:xfrm>
                <a:off x="7722943" y="2968885"/>
                <a:ext cx="824605" cy="794769"/>
                <a:chOff x="7661674" y="2898812"/>
                <a:chExt cx="824605" cy="794769"/>
              </a:xfrm>
            </p:grpSpPr>
            <p:pic>
              <p:nvPicPr>
                <p:cNvPr id="132" name="Picture 2" descr="리액트 (자바스크립트 라이브러리) - 위키백과, 우리 모두의 백과사전"/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59986" y="3061706"/>
                  <a:ext cx="726293" cy="6318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그림 132">
                  <a:extLst>
                    <a:ext uri="{FF2B5EF4-FFF2-40B4-BE49-F238E27FC236}">
                      <a16:creationId xmlns:a16="http://schemas.microsoft.com/office/drawing/2014/main" id="{30ADE076-703E-09FA-6F78-A956D4C521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1674" y="2898812"/>
                  <a:ext cx="533961" cy="378130"/>
                </a:xfrm>
                <a:prstGeom prst="rect">
                  <a:avLst/>
                </a:prstGeom>
              </p:spPr>
            </p:pic>
          </p:grpSp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8146" y="3569387"/>
                <a:ext cx="354944" cy="254544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F86AA52-4249-D6DE-B4AB-CDC7697882D7}"/>
                </a:ext>
              </a:extLst>
            </p:cNvPr>
            <p:cNvSpPr txBox="1"/>
            <p:nvPr/>
          </p:nvSpPr>
          <p:spPr>
            <a:xfrm>
              <a:off x="4936681" y="5490783"/>
              <a:ext cx="522570" cy="196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75" dirty="0"/>
                <a:t>Front</a:t>
              </a:r>
              <a:endParaRPr lang="ko-KR" altLang="en-US" sz="1575" dirty="0"/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44" y="6418439"/>
            <a:ext cx="880454" cy="97877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84" y="7733340"/>
            <a:ext cx="946712" cy="950514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7788509" y="5581391"/>
            <a:ext cx="4552334" cy="1618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0" name="직사각형 139"/>
          <p:cNvSpPr/>
          <p:nvPr/>
        </p:nvSpPr>
        <p:spPr>
          <a:xfrm>
            <a:off x="2388213" y="3014056"/>
            <a:ext cx="4594230" cy="17518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1" name="직사각형 140"/>
          <p:cNvSpPr/>
          <p:nvPr/>
        </p:nvSpPr>
        <p:spPr>
          <a:xfrm>
            <a:off x="15055618" y="4261949"/>
            <a:ext cx="1925486" cy="48795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143" name="직선 화살표 연결선 142"/>
          <p:cNvCxnSpPr>
            <a:stCxn id="23" idx="3"/>
            <a:endCxn id="26" idx="1"/>
          </p:cNvCxnSpPr>
          <p:nvPr/>
        </p:nvCxnSpPr>
        <p:spPr>
          <a:xfrm>
            <a:off x="8056802" y="1071912"/>
            <a:ext cx="2341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26" idx="2"/>
            <a:endCxn id="102" idx="0"/>
          </p:cNvCxnSpPr>
          <p:nvPr/>
        </p:nvCxnSpPr>
        <p:spPr>
          <a:xfrm rot="16200000" flipH="1">
            <a:off x="13096543" y="4690"/>
            <a:ext cx="1321166" cy="4322486"/>
          </a:xfrm>
          <a:prstGeom prst="bentConnector3">
            <a:avLst>
              <a:gd name="adj1" fmla="val 190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26" idx="2"/>
            <a:endCxn id="14" idx="0"/>
          </p:cNvCxnSpPr>
          <p:nvPr/>
        </p:nvCxnSpPr>
        <p:spPr>
          <a:xfrm rot="5400000">
            <a:off x="9756933" y="1813097"/>
            <a:ext cx="2146695" cy="1531205"/>
          </a:xfrm>
          <a:prstGeom prst="bentConnector3">
            <a:avLst>
              <a:gd name="adj1" fmla="val 11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4" idx="1"/>
          </p:cNvCxnSpPr>
          <p:nvPr/>
        </p:nvCxnSpPr>
        <p:spPr>
          <a:xfrm rot="10800000">
            <a:off x="6982443" y="4244525"/>
            <a:ext cx="2653161" cy="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stCxn id="14" idx="2"/>
            <a:endCxn id="39" idx="0"/>
          </p:cNvCxnSpPr>
          <p:nvPr/>
        </p:nvCxnSpPr>
        <p:spPr>
          <a:xfrm flipH="1">
            <a:off x="10064677" y="4837003"/>
            <a:ext cx="2" cy="74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102" idx="2"/>
          </p:cNvCxnSpPr>
          <p:nvPr/>
        </p:nvCxnSpPr>
        <p:spPr>
          <a:xfrm flipH="1">
            <a:off x="15918367" y="4011473"/>
            <a:ext cx="2" cy="202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>
            <a:stCxn id="14" idx="3"/>
            <a:endCxn id="107" idx="1"/>
          </p:cNvCxnSpPr>
          <p:nvPr/>
        </p:nvCxnSpPr>
        <p:spPr>
          <a:xfrm flipV="1">
            <a:off x="10493750" y="1071914"/>
            <a:ext cx="4971377" cy="3172611"/>
          </a:xfrm>
          <a:prstGeom prst="bentConnector3">
            <a:avLst>
              <a:gd name="adj1" fmla="val 5583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02" idx="3"/>
            <a:endCxn id="107" idx="3"/>
          </p:cNvCxnSpPr>
          <p:nvPr/>
        </p:nvCxnSpPr>
        <p:spPr>
          <a:xfrm flipV="1">
            <a:off x="16347440" y="1071914"/>
            <a:ext cx="224157" cy="2347082"/>
          </a:xfrm>
          <a:prstGeom prst="bentConnector3">
            <a:avLst>
              <a:gd name="adj1" fmla="val 2529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D3344BBC-B008-9C43-74BF-FC116BB0683E}"/>
              </a:ext>
            </a:extLst>
          </p:cNvPr>
          <p:cNvSpPr txBox="1"/>
          <p:nvPr/>
        </p:nvSpPr>
        <p:spPr>
          <a:xfrm>
            <a:off x="1146115" y="400542"/>
            <a:ext cx="411139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아키텍쳐</a:t>
            </a:r>
            <a:endParaRPr lang="en-US" sz="800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52888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93672" y="3941310"/>
            <a:ext cx="5500656" cy="170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시연</a:t>
            </a:r>
            <a:endParaRPr lang="en-US" sz="9999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3374" y="3148206"/>
            <a:ext cx="6250577" cy="44001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729116" y="3148206"/>
            <a:ext cx="8802561" cy="3687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72703" y="8593045"/>
            <a:ext cx="7005097" cy="715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27"/>
              </a:lnSpc>
            </a:pPr>
            <a:r>
              <a:rPr lang="en-US" sz="4233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검색해도</a:t>
            </a:r>
            <a:r>
              <a:rPr lang="en-US" sz="4233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4233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나오지</a:t>
            </a:r>
            <a:r>
              <a:rPr lang="en-US" sz="4233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4233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않는</a:t>
            </a:r>
            <a:r>
              <a:rPr lang="en-US" sz="4233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4233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사이트</a:t>
            </a:r>
            <a:endParaRPr lang="en-US" sz="4233" dirty="0">
              <a:solidFill>
                <a:srgbClr val="000000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6213" y="400542"/>
            <a:ext cx="9486498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9544F"/>
                </a:solidFill>
                <a:latin typeface="KoPub바탕체 Bold"/>
              </a:rPr>
              <a:t>SEO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71231F0-3960-F309-2D66-7B9540A2A8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6878" y="3784057"/>
            <a:ext cx="7620740" cy="2857777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75AD439-3E1A-5430-4CC8-E98E4F7322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132719" y="3791515"/>
            <a:ext cx="8384444" cy="2850319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C51B326B-7BAD-E081-677A-CFD5DBCBD1D1}"/>
              </a:ext>
            </a:extLst>
          </p:cNvPr>
          <p:cNvSpPr txBox="1"/>
          <p:nvPr/>
        </p:nvSpPr>
        <p:spPr>
          <a:xfrm>
            <a:off x="5035561" y="8562430"/>
            <a:ext cx="8216879" cy="695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2"/>
              </a:lnSpc>
            </a:pPr>
            <a:r>
              <a:rPr lang="en-US" sz="4066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네이버</a:t>
            </a:r>
            <a:r>
              <a:rPr lang="en-US" sz="4066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, </a:t>
            </a:r>
            <a:r>
              <a:rPr lang="en-US" sz="4066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구글에</a:t>
            </a:r>
            <a:r>
              <a:rPr lang="en-US" sz="4066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4066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저희</a:t>
            </a:r>
            <a:r>
              <a:rPr lang="en-US" sz="4066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4066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사이트가</a:t>
            </a:r>
            <a:r>
              <a:rPr lang="en-US" sz="4066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4066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나와요</a:t>
            </a:r>
            <a:r>
              <a:rPr lang="en-US" sz="4066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!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57C6B81-4730-9194-7F3A-899159DF41A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162482" y="1485779"/>
            <a:ext cx="5974330" cy="6569636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F1E81F96-9BCF-4022-6AD3-64312D5D064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46213" y="2673572"/>
            <a:ext cx="16280070" cy="6127649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16135832-B84D-113F-AC51-FA3F4E7B501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266161" y="1788016"/>
            <a:ext cx="5500777" cy="7351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43569" y="3314700"/>
            <a:ext cx="11800862" cy="39619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4"/>
          <p:cNvSpPr txBox="1"/>
          <p:nvPr/>
        </p:nvSpPr>
        <p:spPr>
          <a:xfrm>
            <a:off x="1146213" y="400542"/>
            <a:ext cx="965598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9544F"/>
                </a:solidFill>
                <a:latin typeface="KoPub바탕체 Bold"/>
              </a:rPr>
              <a:t>Lighthouse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07797" y="2324100"/>
            <a:ext cx="13672405" cy="715367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5"/>
          <p:cNvSpPr txBox="1"/>
          <p:nvPr/>
        </p:nvSpPr>
        <p:spPr>
          <a:xfrm>
            <a:off x="1146213" y="400542"/>
            <a:ext cx="965598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9544F"/>
                </a:solidFill>
                <a:latin typeface="KoPub바탕체 Bold"/>
              </a:rPr>
              <a:t>PWA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18485" y="3924300"/>
            <a:ext cx="7251027" cy="32323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6213" y="400542"/>
            <a:ext cx="9390973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49544F"/>
                </a:solidFill>
                <a:latin typeface="KoPub바탕체 Bold"/>
              </a:rPr>
              <a:t>Google Analytics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6213" y="4493108"/>
            <a:ext cx="8629693" cy="366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구글</a:t>
            </a:r>
            <a:r>
              <a:rPr lang="en-US" sz="5199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애널리틱스를</a:t>
            </a:r>
            <a:r>
              <a:rPr lang="en-US" sz="5199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통해</a:t>
            </a:r>
            <a:endParaRPr lang="en-US" sz="5199" dirty="0">
              <a:solidFill>
                <a:srgbClr val="000000"/>
              </a:solidFill>
              <a:latin typeface="KoPub바탕체 Bold" panose="02020603020101020101" pitchFamily="18" charset="-127"/>
              <a:ea typeface="KoPub바탕체 Light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웹사이트</a:t>
            </a:r>
            <a:r>
              <a:rPr lang="en-US" sz="5199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트래픽을</a:t>
            </a:r>
            <a:r>
              <a:rPr lang="en-US" sz="5199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추적하여</a:t>
            </a:r>
            <a:r>
              <a:rPr lang="en-US" sz="5199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서비스</a:t>
            </a:r>
            <a:r>
              <a:rPr lang="en-US" sz="5199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사용자의</a:t>
            </a:r>
            <a:endParaRPr lang="en-US" sz="5199" dirty="0">
              <a:solidFill>
                <a:srgbClr val="000000"/>
              </a:solidFill>
              <a:latin typeface="KoPub바탕체 Bold" panose="02020603020101020101" pitchFamily="18" charset="-127"/>
              <a:ea typeface="KoPub바탕체 Light"/>
            </a:endParaRPr>
          </a:p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데이터를</a:t>
            </a:r>
            <a:r>
              <a:rPr lang="en-US" sz="5199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Light"/>
              </a:rPr>
              <a:t>수집</a:t>
            </a:r>
            <a:endParaRPr lang="en-US" sz="5199" dirty="0">
              <a:solidFill>
                <a:srgbClr val="000000"/>
              </a:solidFill>
              <a:latin typeface="KoPub바탕체 Bold" panose="02020603020101020101" pitchFamily="18" charset="-127"/>
              <a:ea typeface="KoPub바탕체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333695" y="4307083"/>
            <a:ext cx="4100948" cy="3102074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1ACDE4E-27D2-C814-7AE8-11813D018763}"/>
              </a:ext>
            </a:extLst>
          </p:cNvPr>
          <p:cNvSpPr txBox="1"/>
          <p:nvPr/>
        </p:nvSpPr>
        <p:spPr>
          <a:xfrm>
            <a:off x="782360" y="3702742"/>
            <a:ext cx="862969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000000"/>
                </a:solidFill>
                <a:ea typeface="KoPub바탕체 Bold"/>
              </a:rPr>
              <a:t>누적</a:t>
            </a:r>
            <a:r>
              <a:rPr lang="en-US" sz="6999" dirty="0">
                <a:solidFill>
                  <a:srgbClr val="000000"/>
                </a:solidFill>
                <a:ea typeface="KoPub바탕체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ea typeface="KoPub바탕체 Bold"/>
              </a:rPr>
              <a:t>사용자</a:t>
            </a:r>
            <a:r>
              <a:rPr lang="en-US" sz="6999" dirty="0">
                <a:solidFill>
                  <a:srgbClr val="000000"/>
                </a:solidFill>
                <a:ea typeface="KoPub바탕체 Bold"/>
              </a:rPr>
              <a:t> 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A8D3-CFF4-9E11-573C-41F3BA1903D2}"/>
              </a:ext>
            </a:extLst>
          </p:cNvPr>
          <p:cNvSpPr txBox="1"/>
          <p:nvPr/>
        </p:nvSpPr>
        <p:spPr>
          <a:xfrm>
            <a:off x="782360" y="5632189"/>
            <a:ext cx="8629693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dirty="0">
                <a:solidFill>
                  <a:srgbClr val="000000"/>
                </a:solidFill>
                <a:latin typeface="KoPub바탕체 Bold"/>
              </a:rPr>
              <a:t>642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797CE76-DFC4-A639-D3CB-15075933DBD8}"/>
              </a:ext>
            </a:extLst>
          </p:cNvPr>
          <p:cNvSpPr txBox="1"/>
          <p:nvPr/>
        </p:nvSpPr>
        <p:spPr>
          <a:xfrm>
            <a:off x="8162201" y="3702742"/>
            <a:ext cx="862969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000000"/>
                </a:solidFill>
                <a:ea typeface="KoPub바탕체 Bold"/>
              </a:rPr>
              <a:t>누적</a:t>
            </a:r>
            <a:r>
              <a:rPr lang="en-US" sz="6999" dirty="0">
                <a:solidFill>
                  <a:srgbClr val="000000"/>
                </a:solidFill>
                <a:ea typeface="KoPub바탕체 Bold"/>
              </a:rPr>
              <a:t> </a:t>
            </a:r>
            <a:r>
              <a:rPr lang="en-US" sz="6999" dirty="0" err="1">
                <a:solidFill>
                  <a:srgbClr val="000000"/>
                </a:solidFill>
                <a:ea typeface="KoPub바탕체 Bold"/>
              </a:rPr>
              <a:t>게시글</a:t>
            </a:r>
            <a:r>
              <a:rPr lang="en-US" sz="6999" dirty="0">
                <a:solidFill>
                  <a:srgbClr val="000000"/>
                </a:solidFill>
                <a:ea typeface="KoPub바탕체 Bold"/>
              </a:rPr>
              <a:t> 수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A8E17A37-9D63-5567-C353-5590E33DDEFB}"/>
              </a:ext>
            </a:extLst>
          </p:cNvPr>
          <p:cNvSpPr txBox="1"/>
          <p:nvPr/>
        </p:nvSpPr>
        <p:spPr>
          <a:xfrm>
            <a:off x="8261434" y="5632189"/>
            <a:ext cx="8629693" cy="20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dirty="0">
                <a:solidFill>
                  <a:srgbClr val="000000"/>
                </a:solidFill>
                <a:latin typeface="KoPub바탕체 Bold"/>
              </a:rPr>
              <a:t>1440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1577EE65-6725-3229-386F-E0BE163250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276600" y="2886361"/>
            <a:ext cx="11326327" cy="594351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8BECA47B-49EF-1727-2A71-F5401F94CC9F}"/>
              </a:ext>
            </a:extLst>
          </p:cNvPr>
          <p:cNvSpPr/>
          <p:nvPr/>
        </p:nvSpPr>
        <p:spPr>
          <a:xfrm>
            <a:off x="6841101" y="4853606"/>
            <a:ext cx="511814" cy="5528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E2C1970-2E46-C5C0-64AE-D257EBD259D3}"/>
              </a:ext>
            </a:extLst>
          </p:cNvPr>
          <p:cNvSpPr/>
          <p:nvPr/>
        </p:nvSpPr>
        <p:spPr>
          <a:xfrm>
            <a:off x="12645223" y="5500883"/>
            <a:ext cx="511814" cy="5528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BB9714F-D944-485F-A4AD-F5E64579DF01}"/>
              </a:ext>
            </a:extLst>
          </p:cNvPr>
          <p:cNvSpPr/>
          <p:nvPr/>
        </p:nvSpPr>
        <p:spPr>
          <a:xfrm>
            <a:off x="8685009" y="5718446"/>
            <a:ext cx="511814" cy="5528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A0EF6DED-52B2-637E-76AD-C5D0CD3E23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671562" y="3027912"/>
            <a:ext cx="7930910" cy="5270217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2789077B-E81A-B821-F7D6-DD7CC943AF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637696" y="2378990"/>
            <a:ext cx="5332273" cy="6954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83212" y="242103"/>
            <a:ext cx="5542618" cy="46324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0" y="5069516"/>
            <a:ext cx="6135042" cy="521748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2310" y="401034"/>
            <a:ext cx="523603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발전</a:t>
            </a:r>
            <a:r>
              <a:rPr lang="en-US" sz="800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가능성</a:t>
            </a:r>
            <a:endParaRPr lang="en-US" sz="800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4726" y="4407610"/>
            <a:ext cx="6487455" cy="878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indent="-914400">
              <a:lnSpc>
                <a:spcPts val="7279"/>
              </a:lnSpc>
              <a:buAutoNum type="arabicPeriod"/>
            </a:pPr>
            <a:r>
              <a:rPr lang="en-US" sz="51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Baekmuk Batang"/>
              </a:rPr>
              <a:t>광고</a:t>
            </a:r>
            <a:r>
              <a:rPr lang="en-US" sz="5199" dirty="0">
                <a:solidFill>
                  <a:srgbClr val="49544F"/>
                </a:solidFill>
                <a:latin typeface="KoPub바탕체 Bold" panose="02020603020101020101" pitchFamily="18" charset="-127"/>
                <a:ea typeface="Baekmuk Batang"/>
              </a:rPr>
              <a:t>, </a:t>
            </a:r>
            <a:r>
              <a:rPr lang="en-US" sz="51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Baekmuk Batang"/>
              </a:rPr>
              <a:t>홍보</a:t>
            </a:r>
            <a:r>
              <a:rPr lang="en-US" sz="5199" dirty="0">
                <a:solidFill>
                  <a:srgbClr val="49544F"/>
                </a:solidFill>
                <a:latin typeface="KoPub바탕체 Bold" panose="02020603020101020101" pitchFamily="18" charset="-127"/>
                <a:ea typeface="Baekmuk Batang"/>
              </a:rPr>
              <a:t> </a:t>
            </a:r>
            <a:r>
              <a:rPr lang="en-US" sz="51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Baekmuk Batang"/>
              </a:rPr>
              <a:t>서비스</a:t>
            </a:r>
            <a:endParaRPr lang="en-US" sz="5199" dirty="0">
              <a:solidFill>
                <a:srgbClr val="49544F"/>
              </a:solidFill>
              <a:latin typeface="KoPub바탕체 Bold" panose="02020603020101020101" pitchFamily="18" charset="-127"/>
              <a:ea typeface="Baekmuk Batang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E1E35E36-A502-1D0D-2298-AAFAB43E2EAD}"/>
              </a:ext>
            </a:extLst>
          </p:cNvPr>
          <p:cNvSpPr txBox="1"/>
          <p:nvPr/>
        </p:nvSpPr>
        <p:spPr>
          <a:xfrm>
            <a:off x="1374726" y="5788629"/>
            <a:ext cx="6487455" cy="8781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altLang="ko-KR" sz="5199" dirty="0">
                <a:solidFill>
                  <a:srgbClr val="49544F"/>
                </a:solidFill>
                <a:latin typeface="KoPub바탕체 Bold" panose="02020603020101020101" pitchFamily="18" charset="-127"/>
                <a:ea typeface="Baekmuk Batang"/>
              </a:rPr>
              <a:t>2. </a:t>
            </a:r>
            <a:r>
              <a:rPr lang="ko-KR" altLang="en-US" sz="5199" dirty="0">
                <a:solidFill>
                  <a:srgbClr val="49544F"/>
                </a:solidFill>
                <a:latin typeface="KoPub바탕체 Bold" panose="02020603020101020101" pitchFamily="18" charset="-127"/>
                <a:ea typeface="Baekmuk Batang"/>
              </a:rPr>
              <a:t>전세계 이용 가능</a:t>
            </a:r>
            <a:endParaRPr lang="en-US" sz="5199" dirty="0">
              <a:solidFill>
                <a:srgbClr val="49544F"/>
              </a:solidFill>
              <a:latin typeface="KoPub바탕체 Bold" panose="02020603020101020101" pitchFamily="18" charset="-127"/>
              <a:ea typeface="Baekmuk Batang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3F6B308F-3AA0-AF58-ED67-9DBC67DE31F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908701" y="2143572"/>
            <a:ext cx="8289237" cy="6537685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52997FD-1328-AF0D-4543-CE3ABC2CE7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811000" y="816577"/>
            <a:ext cx="3998540" cy="8653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6213" y="400542"/>
            <a:ext cx="306945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회고</a:t>
            </a:r>
            <a:endParaRPr lang="en-US" sz="800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72000" y="800100"/>
            <a:ext cx="1981200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Baekmuk Batang"/>
              </a:rPr>
              <a:t>피드백</a:t>
            </a:r>
            <a:endParaRPr lang="en-US" sz="5199" dirty="0">
              <a:solidFill>
                <a:srgbClr val="49544F"/>
              </a:solidFill>
              <a:latin typeface="KoPub바탕체 Bold" panose="02020603020101020101" pitchFamily="18" charset="-127"/>
              <a:ea typeface="Baekmuk Batang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F67C3B9-553A-F2DF-9351-60392356BD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179" y="2402445"/>
            <a:ext cx="6407089" cy="6273955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CECF087-E7F1-AA30-5D43-E2FF9CA10E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07958" y="2981262"/>
            <a:ext cx="10376225" cy="5494783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D7A7D5B6-C3DA-27AF-260F-23A653616D3C}"/>
              </a:ext>
            </a:extLst>
          </p:cNvPr>
          <p:cNvSpPr txBox="1"/>
          <p:nvPr/>
        </p:nvSpPr>
        <p:spPr>
          <a:xfrm>
            <a:off x="4561114" y="839113"/>
            <a:ext cx="1336253" cy="857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49544F"/>
                </a:solidFill>
                <a:latin typeface="Baekmuk Batang"/>
              </a:rPr>
              <a:t>SNS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B4DF8DA-E508-C410-C89B-AB9181FC37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90851" y="9148813"/>
            <a:ext cx="1156434" cy="1156434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4994A7F1-1DCE-E37F-9C0C-90A0FDAD1D9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748600" y="9129621"/>
            <a:ext cx="1425506" cy="1156434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CA7ECC5-0FDF-A4D0-B6C3-ECC5DBB8A10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87722" y="2019300"/>
            <a:ext cx="7094279" cy="6487045"/>
          </a:xfrm>
          <a:prstGeom prst="rect">
            <a:avLst/>
          </a:prstGeom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92793110-8F91-C193-100F-1991475DD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906000" y="2019300"/>
            <a:ext cx="6699072" cy="5796202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8167A09D-CB54-3485-3CC8-6A0338D5136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25899" y="2179487"/>
            <a:ext cx="9873401" cy="6404159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08CEBE54-723B-19F4-7139-E7A1AA1A86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9613541" y="2086733"/>
            <a:ext cx="5550366" cy="6073633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C50F46D8-D824-38E6-B579-B3B2A26E4A9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693259" y="1969229"/>
            <a:ext cx="4864100" cy="6308640"/>
          </a:xfrm>
          <a:prstGeom prst="rect">
            <a:avLst/>
          </a:prstGeom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0EDCEF99-10F0-3CDB-1C82-82B52EEB4C0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8153400" y="9045061"/>
            <a:ext cx="1241939" cy="1241939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B111F436-08D7-7F87-1173-22D71E9CCAB8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822013" y="2417272"/>
            <a:ext cx="7005800" cy="6244300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F22C1727-E4B3-86FE-8669-6377859A457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4000666" y="2351262"/>
            <a:ext cx="6785161" cy="6376322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873974E1-CD6E-9BA1-4184-DDB793C32E18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5872368" y="2351262"/>
            <a:ext cx="12415632" cy="58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1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53015" y="3582012"/>
            <a:ext cx="18653561" cy="7008227"/>
            <a:chOff x="0" y="0"/>
            <a:chExt cx="4912872" cy="18457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2872" cy="1845788"/>
            </a:xfrm>
            <a:custGeom>
              <a:avLst/>
              <a:gdLst/>
              <a:ahLst/>
              <a:cxnLst/>
              <a:rect l="l" t="t" r="r" b="b"/>
              <a:pathLst>
                <a:path w="4912872" h="1845788">
                  <a:moveTo>
                    <a:pt x="0" y="0"/>
                  </a:moveTo>
                  <a:lnTo>
                    <a:pt x="4912872" y="0"/>
                  </a:lnTo>
                  <a:lnTo>
                    <a:pt x="4912872" y="1845788"/>
                  </a:lnTo>
                  <a:lnTo>
                    <a:pt x="0" y="1845788"/>
                  </a:lnTo>
                  <a:close/>
                </a:path>
              </a:pathLst>
            </a:custGeom>
            <a:solidFill>
              <a:srgbClr val="DBE1D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2861" y="5264150"/>
            <a:ext cx="460771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</a:pPr>
            <a:r>
              <a:rPr lang="en-US" sz="3299" spc="-131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목표</a:t>
            </a:r>
            <a:endParaRPr lang="en-US" sz="3299" spc="-131" dirty="0">
              <a:solidFill>
                <a:srgbClr val="49544F"/>
              </a:solidFill>
              <a:latin typeface="KoPub바탕체 Bold" panose="02020603020101020101" pitchFamily="18" charset="-127"/>
              <a:ea typeface="KoPub바탕체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2861" y="4709478"/>
            <a:ext cx="4607710" cy="50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</a:pPr>
            <a:r>
              <a:rPr lang="en-US" sz="3899" dirty="0">
                <a:solidFill>
                  <a:srgbClr val="49544F"/>
                </a:solidFill>
                <a:latin typeface="KoPub바탕체 Light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10461" y="4709478"/>
            <a:ext cx="4607710" cy="50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</a:pPr>
            <a:r>
              <a:rPr lang="en-US" sz="3899">
                <a:solidFill>
                  <a:srgbClr val="49544F"/>
                </a:solidFill>
                <a:latin typeface="KoPub바탕체 Light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68061" y="4709478"/>
            <a:ext cx="4607710" cy="50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99"/>
              </a:lnSpc>
            </a:pPr>
            <a:r>
              <a:rPr lang="en-US" sz="3899">
                <a:solidFill>
                  <a:srgbClr val="49544F"/>
                </a:solidFill>
                <a:latin typeface="KoPub바탕체 Light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10461" y="5264150"/>
            <a:ext cx="460771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</a:pPr>
            <a:r>
              <a:rPr lang="en-US" sz="3299" spc="-131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프로젝트</a:t>
            </a:r>
            <a:r>
              <a:rPr lang="en-US" sz="3299" spc="-131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3299" spc="-131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소개</a:t>
            </a:r>
            <a:endParaRPr lang="en-US" sz="3299" spc="-131" dirty="0">
              <a:solidFill>
                <a:srgbClr val="49544F"/>
              </a:solidFill>
              <a:latin typeface="KoPub바탕체 Bold" panose="02020603020101020101" pitchFamily="18" charset="-127"/>
              <a:ea typeface="KoPub바탕체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468061" y="5264150"/>
            <a:ext cx="4607710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19"/>
              </a:lnSpc>
            </a:pPr>
            <a:r>
              <a:rPr lang="en-US" sz="3299" spc="-131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시연</a:t>
            </a:r>
            <a:r>
              <a:rPr lang="en-US" sz="3299" spc="-131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및 </a:t>
            </a:r>
            <a:r>
              <a:rPr lang="en-US" sz="3299" spc="-131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마무리</a:t>
            </a:r>
            <a:endParaRPr lang="en-US" sz="3299" spc="-131" dirty="0">
              <a:solidFill>
                <a:srgbClr val="49544F"/>
              </a:solidFill>
              <a:latin typeface="KoPub바탕체 Bold" panose="02020603020101020101" pitchFamily="18" charset="-127"/>
              <a:ea typeface="KoPub바탕체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2861" y="6365499"/>
            <a:ext cx="4607710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559"/>
              </a:lnSpc>
              <a:buFont typeface="Arial"/>
              <a:buChar char="•"/>
            </a:pPr>
            <a:r>
              <a:rPr lang="en-US" sz="2400" spc="-60" dirty="0">
                <a:solidFill>
                  <a:srgbClr val="49544F"/>
                </a:solidFill>
                <a:latin typeface="KoPub바탕체 Light"/>
              </a:rPr>
              <a:t>UCC</a:t>
            </a:r>
          </a:p>
          <a:p>
            <a:pPr marL="518160" lvl="1" indent="-259080" algn="l">
              <a:lnSpc>
                <a:spcPts val="4559"/>
              </a:lnSpc>
              <a:buFont typeface="Arial"/>
              <a:buChar char="•"/>
            </a:pP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중간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발표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이후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변한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48381" y="6365499"/>
            <a:ext cx="4569791" cy="22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559"/>
              </a:lnSpc>
              <a:buFont typeface="Arial"/>
              <a:buChar char="•"/>
            </a:pP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프로젝트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목표</a:t>
            </a:r>
            <a:endParaRPr lang="en-US" sz="2400" spc="-60" dirty="0">
              <a:solidFill>
                <a:srgbClr val="49544F"/>
              </a:solidFill>
              <a:latin typeface="KoPub바탕체 Bold" panose="02020603020101020101" pitchFamily="18" charset="-127"/>
              <a:ea typeface="KoPub바탕체 Light"/>
            </a:endParaRPr>
          </a:p>
          <a:p>
            <a:pPr marL="518160" lvl="1" indent="-259080">
              <a:lnSpc>
                <a:spcPts val="4559"/>
              </a:lnSpc>
              <a:buFont typeface="Arial"/>
              <a:buChar char="•"/>
            </a:pP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핵심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기술</a:t>
            </a:r>
            <a:endParaRPr lang="en-US" sz="2400" spc="-60" dirty="0">
              <a:solidFill>
                <a:srgbClr val="49544F"/>
              </a:solidFill>
              <a:latin typeface="KoPub바탕체 Bold" panose="02020603020101020101" pitchFamily="18" charset="-127"/>
              <a:ea typeface="KoPub바탕체 Light"/>
            </a:endParaRPr>
          </a:p>
          <a:p>
            <a:pPr marL="518160" lvl="1" indent="-259080">
              <a:lnSpc>
                <a:spcPts val="4559"/>
              </a:lnSpc>
              <a:buFont typeface="Arial"/>
              <a:buChar char="•"/>
            </a:pP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성과물</a:t>
            </a:r>
            <a:endParaRPr lang="en-US" sz="2400" spc="-60" dirty="0">
              <a:solidFill>
                <a:srgbClr val="49544F"/>
              </a:solidFill>
              <a:latin typeface="KoPub바탕체 Bold" panose="02020603020101020101" pitchFamily="18" charset="-127"/>
              <a:ea typeface="KoPub바탕체 Light"/>
            </a:endParaRPr>
          </a:p>
          <a:p>
            <a:pPr marL="518160" lvl="1" indent="-259080" algn="l">
              <a:lnSpc>
                <a:spcPts val="4559"/>
              </a:lnSpc>
              <a:buFont typeface="Arial"/>
              <a:buChar char="•"/>
            </a:pP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기술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스택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&amp; </a:t>
            </a: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아키텍쳐</a:t>
            </a:r>
            <a:endParaRPr lang="en-US" sz="2400" spc="-60" dirty="0">
              <a:solidFill>
                <a:srgbClr val="49544F"/>
              </a:solidFill>
              <a:latin typeface="KoPub바탕체 Bold" panose="02020603020101020101" pitchFamily="18" charset="-127"/>
              <a:ea typeface="KoPub바탕체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68061" y="6365499"/>
            <a:ext cx="4607710" cy="1706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559"/>
              </a:lnSpc>
              <a:buFont typeface="Arial"/>
              <a:buChar char="•"/>
            </a:pP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시연</a:t>
            </a:r>
            <a:endParaRPr lang="en-US" sz="2400" spc="-60" dirty="0">
              <a:solidFill>
                <a:srgbClr val="49544F"/>
              </a:solidFill>
              <a:latin typeface="KoPub바탕체 Bold" panose="02020603020101020101" pitchFamily="18" charset="-127"/>
              <a:ea typeface="KoPub바탕체 Light"/>
            </a:endParaRPr>
          </a:p>
          <a:p>
            <a:pPr marL="518160" lvl="1" indent="-259080">
              <a:lnSpc>
                <a:spcPts val="4559"/>
              </a:lnSpc>
              <a:buFont typeface="Arial"/>
              <a:buChar char="•"/>
            </a:pP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회고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&amp; </a:t>
            </a: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발전</a:t>
            </a:r>
            <a:r>
              <a:rPr lang="en-US" sz="2400" spc="-6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 </a:t>
            </a:r>
            <a:r>
              <a:rPr lang="en-US" sz="2400" spc="-6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Light"/>
              </a:rPr>
              <a:t>가능성</a:t>
            </a:r>
            <a:endParaRPr lang="en-US" sz="2400" spc="-60" dirty="0">
              <a:solidFill>
                <a:srgbClr val="49544F"/>
              </a:solidFill>
              <a:latin typeface="KoPub바탕체 Bold" panose="02020603020101020101" pitchFamily="18" charset="-127"/>
              <a:ea typeface="KoPub바탕체 Light"/>
            </a:endParaRPr>
          </a:p>
          <a:p>
            <a:pPr marL="518160" lvl="1" indent="-259080" algn="l">
              <a:lnSpc>
                <a:spcPts val="4559"/>
              </a:lnSpc>
              <a:buFont typeface="Arial"/>
              <a:buChar char="•"/>
            </a:pPr>
            <a:r>
              <a:rPr lang="en-US" sz="2400" spc="-60" dirty="0">
                <a:solidFill>
                  <a:srgbClr val="49544F"/>
                </a:solidFill>
                <a:latin typeface="KoPub바탕체 Light"/>
              </a:rPr>
              <a:t>Q &amp; A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52861" y="4298950"/>
            <a:ext cx="16382279" cy="0"/>
          </a:xfrm>
          <a:prstGeom prst="line">
            <a:avLst/>
          </a:prstGeom>
          <a:ln w="19050" cap="flat">
            <a:solidFill>
              <a:srgbClr val="4954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52861" y="6023928"/>
            <a:ext cx="4607710" cy="0"/>
          </a:xfrm>
          <a:prstGeom prst="line">
            <a:avLst/>
          </a:prstGeom>
          <a:ln w="9525" cap="flat">
            <a:solidFill>
              <a:srgbClr val="4954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6710461" y="6023928"/>
            <a:ext cx="4607710" cy="0"/>
          </a:xfrm>
          <a:prstGeom prst="line">
            <a:avLst/>
          </a:prstGeom>
          <a:ln w="9525" cap="flat">
            <a:solidFill>
              <a:srgbClr val="4954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2468061" y="6023928"/>
            <a:ext cx="4607710" cy="0"/>
          </a:xfrm>
          <a:prstGeom prst="line">
            <a:avLst/>
          </a:prstGeom>
          <a:ln w="9525" cap="flat">
            <a:solidFill>
              <a:srgbClr val="49544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138774" y="397351"/>
            <a:ext cx="190187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목차</a:t>
            </a:r>
            <a:endParaRPr lang="en-US" sz="800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89885" y="4564104"/>
            <a:ext cx="7416879" cy="493502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57493" y="3457599"/>
            <a:ext cx="4093572" cy="2313060"/>
            <a:chOff x="0" y="0"/>
            <a:chExt cx="1078142" cy="6092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8142" cy="609201"/>
            </a:xfrm>
            <a:custGeom>
              <a:avLst/>
              <a:gdLst/>
              <a:ahLst/>
              <a:cxnLst/>
              <a:rect l="l" t="t" r="r" b="b"/>
              <a:pathLst>
                <a:path w="1078142" h="609201">
                  <a:moveTo>
                    <a:pt x="96453" y="0"/>
                  </a:moveTo>
                  <a:lnTo>
                    <a:pt x="981689" y="0"/>
                  </a:lnTo>
                  <a:cubicBezTo>
                    <a:pt x="1034959" y="0"/>
                    <a:pt x="1078142" y="43184"/>
                    <a:pt x="1078142" y="96453"/>
                  </a:cubicBezTo>
                  <a:lnTo>
                    <a:pt x="1078142" y="512748"/>
                  </a:lnTo>
                  <a:cubicBezTo>
                    <a:pt x="1078142" y="538329"/>
                    <a:pt x="1067980" y="562862"/>
                    <a:pt x="1049892" y="580951"/>
                  </a:cubicBezTo>
                  <a:cubicBezTo>
                    <a:pt x="1031803" y="599039"/>
                    <a:pt x="1007270" y="609201"/>
                    <a:pt x="981689" y="609201"/>
                  </a:cubicBezTo>
                  <a:lnTo>
                    <a:pt x="96453" y="609201"/>
                  </a:lnTo>
                  <a:cubicBezTo>
                    <a:pt x="70872" y="609201"/>
                    <a:pt x="46339" y="599039"/>
                    <a:pt x="28250" y="580951"/>
                  </a:cubicBezTo>
                  <a:cubicBezTo>
                    <a:pt x="10162" y="562862"/>
                    <a:pt x="0" y="538329"/>
                    <a:pt x="0" y="512748"/>
                  </a:cubicBezTo>
                  <a:lnTo>
                    <a:pt x="0" y="96453"/>
                  </a:lnTo>
                  <a:cubicBezTo>
                    <a:pt x="0" y="70872"/>
                    <a:pt x="10162" y="46339"/>
                    <a:pt x="28250" y="28250"/>
                  </a:cubicBezTo>
                  <a:cubicBezTo>
                    <a:pt x="46339" y="10162"/>
                    <a:pt x="70872" y="0"/>
                    <a:pt x="96453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9731" y="6768903"/>
            <a:ext cx="4093572" cy="2313060"/>
            <a:chOff x="0" y="0"/>
            <a:chExt cx="1078142" cy="6092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8142" cy="609201"/>
            </a:xfrm>
            <a:custGeom>
              <a:avLst/>
              <a:gdLst/>
              <a:ahLst/>
              <a:cxnLst/>
              <a:rect l="l" t="t" r="r" b="b"/>
              <a:pathLst>
                <a:path w="1078142" h="609201">
                  <a:moveTo>
                    <a:pt x="96453" y="0"/>
                  </a:moveTo>
                  <a:lnTo>
                    <a:pt x="981689" y="0"/>
                  </a:lnTo>
                  <a:cubicBezTo>
                    <a:pt x="1034959" y="0"/>
                    <a:pt x="1078142" y="43184"/>
                    <a:pt x="1078142" y="96453"/>
                  </a:cubicBezTo>
                  <a:lnTo>
                    <a:pt x="1078142" y="512748"/>
                  </a:lnTo>
                  <a:cubicBezTo>
                    <a:pt x="1078142" y="538329"/>
                    <a:pt x="1067980" y="562862"/>
                    <a:pt x="1049892" y="580951"/>
                  </a:cubicBezTo>
                  <a:cubicBezTo>
                    <a:pt x="1031803" y="599039"/>
                    <a:pt x="1007270" y="609201"/>
                    <a:pt x="981689" y="609201"/>
                  </a:cubicBezTo>
                  <a:lnTo>
                    <a:pt x="96453" y="609201"/>
                  </a:lnTo>
                  <a:cubicBezTo>
                    <a:pt x="70872" y="609201"/>
                    <a:pt x="46339" y="599039"/>
                    <a:pt x="28250" y="580951"/>
                  </a:cubicBezTo>
                  <a:cubicBezTo>
                    <a:pt x="10162" y="562862"/>
                    <a:pt x="0" y="538329"/>
                    <a:pt x="0" y="512748"/>
                  </a:cubicBezTo>
                  <a:lnTo>
                    <a:pt x="0" y="96453"/>
                  </a:lnTo>
                  <a:cubicBezTo>
                    <a:pt x="0" y="70872"/>
                    <a:pt x="10162" y="46339"/>
                    <a:pt x="28250" y="28250"/>
                  </a:cubicBezTo>
                  <a:cubicBezTo>
                    <a:pt x="46339" y="10162"/>
                    <a:pt x="70872" y="0"/>
                    <a:pt x="96453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96517" y="7165128"/>
            <a:ext cx="1893102" cy="1971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BE</a:t>
            </a:r>
          </a:p>
          <a:p>
            <a:pPr>
              <a:lnSpc>
                <a:spcPts val="3861"/>
              </a:lnSpc>
            </a:pP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팀장</a:t>
            </a:r>
            <a:endParaRPr lang="en-US" sz="2758" dirty="0">
              <a:solidFill>
                <a:srgbClr val="FFFFF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3861"/>
              </a:lnSpc>
            </a:pP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로드</a:t>
            </a:r>
            <a:r>
              <a:rPr lang="en-US" sz="2758" dirty="0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밸런싱</a:t>
            </a:r>
            <a:endParaRPr lang="en-US" sz="2758" dirty="0">
              <a:solidFill>
                <a:srgbClr val="FFFFF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3861"/>
              </a:lnSpc>
            </a:pPr>
            <a:endParaRPr lang="en-US" sz="2758" dirty="0">
              <a:solidFill>
                <a:srgbClr val="FFFFF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5986" y="7031615"/>
            <a:ext cx="1712125" cy="1693833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3360551" y="3618839"/>
            <a:ext cx="4093572" cy="2313060"/>
            <a:chOff x="0" y="0"/>
            <a:chExt cx="1078142" cy="6092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8142" cy="609201"/>
            </a:xfrm>
            <a:custGeom>
              <a:avLst/>
              <a:gdLst/>
              <a:ahLst/>
              <a:cxnLst/>
              <a:rect l="l" t="t" r="r" b="b"/>
              <a:pathLst>
                <a:path w="1078142" h="609201">
                  <a:moveTo>
                    <a:pt x="96453" y="0"/>
                  </a:moveTo>
                  <a:lnTo>
                    <a:pt x="981689" y="0"/>
                  </a:lnTo>
                  <a:cubicBezTo>
                    <a:pt x="1034959" y="0"/>
                    <a:pt x="1078142" y="43184"/>
                    <a:pt x="1078142" y="96453"/>
                  </a:cubicBezTo>
                  <a:lnTo>
                    <a:pt x="1078142" y="512748"/>
                  </a:lnTo>
                  <a:cubicBezTo>
                    <a:pt x="1078142" y="538329"/>
                    <a:pt x="1067980" y="562862"/>
                    <a:pt x="1049892" y="580951"/>
                  </a:cubicBezTo>
                  <a:cubicBezTo>
                    <a:pt x="1031803" y="599039"/>
                    <a:pt x="1007270" y="609201"/>
                    <a:pt x="981689" y="609201"/>
                  </a:cubicBezTo>
                  <a:lnTo>
                    <a:pt x="96453" y="609201"/>
                  </a:lnTo>
                  <a:cubicBezTo>
                    <a:pt x="70872" y="609201"/>
                    <a:pt x="46339" y="599039"/>
                    <a:pt x="28250" y="580951"/>
                  </a:cubicBezTo>
                  <a:cubicBezTo>
                    <a:pt x="10162" y="562862"/>
                    <a:pt x="0" y="538329"/>
                    <a:pt x="0" y="512748"/>
                  </a:cubicBezTo>
                  <a:lnTo>
                    <a:pt x="0" y="96453"/>
                  </a:lnTo>
                  <a:cubicBezTo>
                    <a:pt x="0" y="70872"/>
                    <a:pt x="10162" y="46339"/>
                    <a:pt x="28250" y="28250"/>
                  </a:cubicBezTo>
                  <a:cubicBezTo>
                    <a:pt x="46339" y="10162"/>
                    <a:pt x="70872" y="0"/>
                    <a:pt x="96453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t="647" r="68" b="647"/>
          <a:stretch>
            <a:fillRect/>
          </a:stretch>
        </p:blipFill>
        <p:spPr>
          <a:xfrm>
            <a:off x="13408760" y="3919211"/>
            <a:ext cx="1737342" cy="1712316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5986" y="3618839"/>
            <a:ext cx="1890531" cy="189053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51346" y="394743"/>
            <a:ext cx="437596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팀원</a:t>
            </a:r>
            <a:r>
              <a:rPr lang="en-US" sz="8000" dirty="0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KoPub바탕체 Bold" panose="02020603020101020101" pitchFamily="18" charset="-127"/>
                <a:ea typeface="KoPub바탕체 Bold"/>
              </a:rPr>
              <a:t>소개</a:t>
            </a:r>
            <a:endParaRPr lang="en-US" sz="8000" dirty="0">
              <a:solidFill>
                <a:srgbClr val="000000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04279" y="3853823"/>
            <a:ext cx="1398836" cy="147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FE</a:t>
            </a:r>
          </a:p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GA, SEO</a:t>
            </a:r>
          </a:p>
          <a:p>
            <a:pPr>
              <a:lnSpc>
                <a:spcPts val="3861"/>
              </a:lnSpc>
            </a:pP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발표</a:t>
            </a:r>
            <a:endParaRPr lang="en-US" sz="2758" dirty="0">
              <a:solidFill>
                <a:srgbClr val="FFFFF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3360551" y="625687"/>
            <a:ext cx="4093572" cy="2313060"/>
            <a:chOff x="0" y="0"/>
            <a:chExt cx="1078142" cy="6092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78142" cy="609201"/>
            </a:xfrm>
            <a:custGeom>
              <a:avLst/>
              <a:gdLst/>
              <a:ahLst/>
              <a:cxnLst/>
              <a:rect l="l" t="t" r="r" b="b"/>
              <a:pathLst>
                <a:path w="1078142" h="609201">
                  <a:moveTo>
                    <a:pt x="96453" y="0"/>
                  </a:moveTo>
                  <a:lnTo>
                    <a:pt x="981689" y="0"/>
                  </a:lnTo>
                  <a:cubicBezTo>
                    <a:pt x="1034959" y="0"/>
                    <a:pt x="1078142" y="43184"/>
                    <a:pt x="1078142" y="96453"/>
                  </a:cubicBezTo>
                  <a:lnTo>
                    <a:pt x="1078142" y="512748"/>
                  </a:lnTo>
                  <a:cubicBezTo>
                    <a:pt x="1078142" y="538329"/>
                    <a:pt x="1067980" y="562862"/>
                    <a:pt x="1049892" y="580951"/>
                  </a:cubicBezTo>
                  <a:cubicBezTo>
                    <a:pt x="1031803" y="599039"/>
                    <a:pt x="1007270" y="609201"/>
                    <a:pt x="981689" y="609201"/>
                  </a:cubicBezTo>
                  <a:lnTo>
                    <a:pt x="96453" y="609201"/>
                  </a:lnTo>
                  <a:cubicBezTo>
                    <a:pt x="70872" y="609201"/>
                    <a:pt x="46339" y="599039"/>
                    <a:pt x="28250" y="580951"/>
                  </a:cubicBezTo>
                  <a:cubicBezTo>
                    <a:pt x="10162" y="562862"/>
                    <a:pt x="0" y="538329"/>
                    <a:pt x="0" y="512748"/>
                  </a:cubicBezTo>
                  <a:lnTo>
                    <a:pt x="0" y="96453"/>
                  </a:lnTo>
                  <a:cubicBezTo>
                    <a:pt x="0" y="70872"/>
                    <a:pt x="10162" y="46339"/>
                    <a:pt x="28250" y="28250"/>
                  </a:cubicBezTo>
                  <a:cubicBezTo>
                    <a:pt x="46339" y="10162"/>
                    <a:pt x="70872" y="0"/>
                    <a:pt x="96453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478265" y="960816"/>
            <a:ext cx="1667838" cy="1664267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5407337" y="1021911"/>
            <a:ext cx="1890063" cy="1471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BE</a:t>
            </a:r>
          </a:p>
          <a:p>
            <a:pPr>
              <a:lnSpc>
                <a:spcPts val="3861"/>
              </a:lnSpc>
            </a:pP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키워드</a:t>
            </a:r>
            <a:r>
              <a:rPr lang="en-US" sz="2758" dirty="0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분석</a:t>
            </a:r>
            <a:endParaRPr lang="en-US" sz="2758" dirty="0">
              <a:solidFill>
                <a:srgbClr val="FFFFF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3861"/>
              </a:lnSpc>
            </a:pP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필터링</a:t>
            </a:r>
            <a:endParaRPr lang="en-US" sz="2758" dirty="0">
              <a:solidFill>
                <a:srgbClr val="FFFFF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7341172" y="636419"/>
            <a:ext cx="4093572" cy="2313060"/>
            <a:chOff x="0" y="0"/>
            <a:chExt cx="1078142" cy="6092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78142" cy="609201"/>
            </a:xfrm>
            <a:custGeom>
              <a:avLst/>
              <a:gdLst/>
              <a:ahLst/>
              <a:cxnLst/>
              <a:rect l="l" t="t" r="r" b="b"/>
              <a:pathLst>
                <a:path w="1078142" h="609201">
                  <a:moveTo>
                    <a:pt x="96453" y="0"/>
                  </a:moveTo>
                  <a:lnTo>
                    <a:pt x="981689" y="0"/>
                  </a:lnTo>
                  <a:cubicBezTo>
                    <a:pt x="1034959" y="0"/>
                    <a:pt x="1078142" y="43184"/>
                    <a:pt x="1078142" y="96453"/>
                  </a:cubicBezTo>
                  <a:lnTo>
                    <a:pt x="1078142" y="512748"/>
                  </a:lnTo>
                  <a:cubicBezTo>
                    <a:pt x="1078142" y="538329"/>
                    <a:pt x="1067980" y="562862"/>
                    <a:pt x="1049892" y="580951"/>
                  </a:cubicBezTo>
                  <a:cubicBezTo>
                    <a:pt x="1031803" y="599039"/>
                    <a:pt x="1007270" y="609201"/>
                    <a:pt x="981689" y="609201"/>
                  </a:cubicBezTo>
                  <a:lnTo>
                    <a:pt x="96453" y="609201"/>
                  </a:lnTo>
                  <a:cubicBezTo>
                    <a:pt x="70872" y="609201"/>
                    <a:pt x="46339" y="599039"/>
                    <a:pt x="28250" y="580951"/>
                  </a:cubicBezTo>
                  <a:cubicBezTo>
                    <a:pt x="10162" y="562862"/>
                    <a:pt x="0" y="538329"/>
                    <a:pt x="0" y="512748"/>
                  </a:cubicBezTo>
                  <a:lnTo>
                    <a:pt x="0" y="96453"/>
                  </a:lnTo>
                  <a:cubicBezTo>
                    <a:pt x="0" y="70872"/>
                    <a:pt x="10162" y="46339"/>
                    <a:pt x="28250" y="28250"/>
                  </a:cubicBezTo>
                  <a:cubicBezTo>
                    <a:pt x="46339" y="10162"/>
                    <a:pt x="70872" y="0"/>
                    <a:pt x="96453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387958" y="1032643"/>
            <a:ext cx="1802828" cy="1471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FE</a:t>
            </a:r>
          </a:p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UI</a:t>
            </a:r>
          </a:p>
          <a:p>
            <a:pPr>
              <a:lnSpc>
                <a:spcPts val="3861"/>
              </a:lnSpc>
            </a:pP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애니메이션</a:t>
            </a:r>
            <a:endParaRPr lang="en-US" sz="2758" dirty="0">
              <a:solidFill>
                <a:srgbClr val="FFFFF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474007" y="925582"/>
            <a:ext cx="1669993" cy="1673592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5407337" y="4015063"/>
            <a:ext cx="1890063" cy="1471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FE</a:t>
            </a:r>
          </a:p>
          <a:p>
            <a:pPr>
              <a:lnSpc>
                <a:spcPts val="3861"/>
              </a:lnSpc>
            </a:pP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클러스터링</a:t>
            </a:r>
            <a:endParaRPr lang="en-US" sz="2758" dirty="0">
              <a:solidFill>
                <a:srgbClr val="FFFFF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Map API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3360551" y="6789149"/>
            <a:ext cx="4093572" cy="2313060"/>
            <a:chOff x="0" y="0"/>
            <a:chExt cx="1078142" cy="60920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78142" cy="609201"/>
            </a:xfrm>
            <a:custGeom>
              <a:avLst/>
              <a:gdLst/>
              <a:ahLst/>
              <a:cxnLst/>
              <a:rect l="l" t="t" r="r" b="b"/>
              <a:pathLst>
                <a:path w="1078142" h="609201">
                  <a:moveTo>
                    <a:pt x="96453" y="0"/>
                  </a:moveTo>
                  <a:lnTo>
                    <a:pt x="981689" y="0"/>
                  </a:lnTo>
                  <a:cubicBezTo>
                    <a:pt x="1034959" y="0"/>
                    <a:pt x="1078142" y="43184"/>
                    <a:pt x="1078142" y="96453"/>
                  </a:cubicBezTo>
                  <a:lnTo>
                    <a:pt x="1078142" y="512748"/>
                  </a:lnTo>
                  <a:cubicBezTo>
                    <a:pt x="1078142" y="538329"/>
                    <a:pt x="1067980" y="562862"/>
                    <a:pt x="1049892" y="580951"/>
                  </a:cubicBezTo>
                  <a:cubicBezTo>
                    <a:pt x="1031803" y="599039"/>
                    <a:pt x="1007270" y="609201"/>
                    <a:pt x="981689" y="609201"/>
                  </a:cubicBezTo>
                  <a:lnTo>
                    <a:pt x="96453" y="609201"/>
                  </a:lnTo>
                  <a:cubicBezTo>
                    <a:pt x="70872" y="609201"/>
                    <a:pt x="46339" y="599039"/>
                    <a:pt x="28250" y="580951"/>
                  </a:cubicBezTo>
                  <a:cubicBezTo>
                    <a:pt x="10162" y="562862"/>
                    <a:pt x="0" y="538329"/>
                    <a:pt x="0" y="512748"/>
                  </a:cubicBezTo>
                  <a:lnTo>
                    <a:pt x="0" y="96453"/>
                  </a:lnTo>
                  <a:cubicBezTo>
                    <a:pt x="0" y="70872"/>
                    <a:pt x="10162" y="46339"/>
                    <a:pt x="28250" y="28250"/>
                  </a:cubicBezTo>
                  <a:cubicBezTo>
                    <a:pt x="46339" y="10162"/>
                    <a:pt x="70872" y="0"/>
                    <a:pt x="96453" y="0"/>
                  </a:cubicBezTo>
                  <a:close/>
                </a:path>
              </a:pathLst>
            </a:custGeom>
            <a:solidFill>
              <a:srgbClr val="494F56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 dirty="0">
                <a:latin typeface="KoPub바탕체 Bold" panose="02020603020101020101" pitchFamily="18" charset="-127"/>
              </a:endParaRPr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rcRect r="4447"/>
          <a:stretch>
            <a:fillRect/>
          </a:stretch>
        </p:blipFill>
        <p:spPr>
          <a:xfrm>
            <a:off x="13476323" y="7071933"/>
            <a:ext cx="1669780" cy="1747492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5407337" y="7185373"/>
            <a:ext cx="1547626" cy="147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FE</a:t>
            </a:r>
          </a:p>
          <a:p>
            <a:pPr>
              <a:lnSpc>
                <a:spcPts val="3861"/>
              </a:lnSpc>
            </a:pPr>
            <a:r>
              <a:rPr lang="en-US" sz="2758" dirty="0" err="1">
                <a:solidFill>
                  <a:srgbClr val="FFFFFF"/>
                </a:solidFill>
                <a:latin typeface="KoPub바탕체 Bold" panose="02020603020101020101" pitchFamily="18" charset="-127"/>
                <a:ea typeface="KoPub바탕체 Bold"/>
              </a:rPr>
              <a:t>디자인</a:t>
            </a:r>
            <a:endParaRPr lang="en-US" sz="2758" dirty="0">
              <a:solidFill>
                <a:srgbClr val="FFFFF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3861"/>
              </a:lnSpc>
            </a:pPr>
            <a:r>
              <a:rPr lang="en-US" sz="2758" dirty="0">
                <a:solidFill>
                  <a:srgbClr val="FFFFFF"/>
                </a:solidFill>
                <a:latin typeface="KoPub바탕체 Bold"/>
              </a:rPr>
              <a:t>PWA </a:t>
            </a:r>
            <a:r>
              <a:rPr lang="en-US" sz="2758" dirty="0" err="1">
                <a:solidFill>
                  <a:srgbClr val="FFFFFF"/>
                </a:solidFill>
                <a:latin typeface="KoPub바탕체 Bold"/>
              </a:rPr>
              <a:t>기획</a:t>
            </a:r>
            <a:endParaRPr lang="en-US" sz="2758" dirty="0">
              <a:solidFill>
                <a:srgbClr val="FFFFFF"/>
              </a:solidFill>
              <a:latin typeface="KoPub바탕체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6578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93672" y="3950835"/>
            <a:ext cx="6228361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KoPub바탕체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자율PJT_서울_2반_A206_UCC경진대회">
            <a:hlinkClick r:id="" action="ppaction://media"/>
            <a:extLst>
              <a:ext uri="{FF2B5EF4-FFF2-40B4-BE49-F238E27FC236}">
                <a16:creationId xmlns:a16="http://schemas.microsoft.com/office/drawing/2014/main" id="{96F40CEE-2670-19B8-7C50-E32792E08F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1575" y="2870280"/>
            <a:ext cx="15524381" cy="586045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38720" y="629142"/>
            <a:ext cx="2148373" cy="1158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32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목표</a:t>
            </a:r>
            <a:endParaRPr lang="en-US" sz="8000" spc="-32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38720" y="629142"/>
            <a:ext cx="2346838" cy="1158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32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목표</a:t>
            </a:r>
            <a:endParaRPr lang="en-US" sz="8000" spc="-32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6" name="AutoShape 6"/>
          <p:cNvSpPr/>
          <p:nvPr/>
        </p:nvSpPr>
        <p:spPr>
          <a:xfrm rot="-2239">
            <a:off x="3799986" y="4581655"/>
            <a:ext cx="14488015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0" y="7867254"/>
            <a:ext cx="17601137" cy="0"/>
          </a:xfrm>
          <a:prstGeom prst="line">
            <a:avLst/>
          </a:prstGeom>
          <a:ln w="19050" cap="flat">
            <a:solidFill>
              <a:srgbClr val="6C8C7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539638" y="4465810"/>
            <a:ext cx="260350" cy="2603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C8C7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539638" y="7756129"/>
            <a:ext cx="260350" cy="2603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C8C7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610938" y="4446677"/>
            <a:ext cx="260350" cy="2603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C8C7D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635056" y="7756129"/>
            <a:ext cx="260350" cy="26035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C8C7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2078347" y="2691133"/>
            <a:ext cx="318293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4399" dirty="0">
                <a:solidFill>
                  <a:srgbClr val="49544F"/>
                </a:solidFill>
                <a:latin typeface="KoPub바탕체 Bold"/>
              </a:rPr>
              <a:t>1차 </a:t>
            </a:r>
            <a:r>
              <a:rPr lang="en-US" sz="4399" dirty="0" err="1">
                <a:solidFill>
                  <a:srgbClr val="49544F"/>
                </a:solidFill>
                <a:latin typeface="KoPub바탕체 Bold"/>
              </a:rPr>
              <a:t>배포</a:t>
            </a:r>
            <a:endParaRPr lang="en-US" sz="4399" dirty="0">
              <a:solidFill>
                <a:srgbClr val="49544F"/>
              </a:solidFill>
              <a:latin typeface="KoPub바탕체 Bold"/>
            </a:endParaRPr>
          </a:p>
          <a:p>
            <a:pPr marL="0" lvl="0" indent="0" algn="ctr">
              <a:lnSpc>
                <a:spcPts val="5400"/>
              </a:lnSpc>
            </a:pPr>
            <a:r>
              <a:rPr lang="en-US" sz="3600" dirty="0">
                <a:solidFill>
                  <a:srgbClr val="49544F"/>
                </a:solidFill>
                <a:latin typeface="KoPub바탕체 Bold"/>
              </a:rPr>
              <a:t>11.2(수)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78347" y="5979716"/>
            <a:ext cx="318293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4399" dirty="0">
                <a:solidFill>
                  <a:srgbClr val="49544F"/>
                </a:solidFill>
                <a:latin typeface="KoPub바탕체 Bold"/>
              </a:rPr>
              <a:t>3차 </a:t>
            </a:r>
            <a:r>
              <a:rPr lang="en-US" sz="4399" dirty="0" err="1">
                <a:solidFill>
                  <a:srgbClr val="49544F"/>
                </a:solidFill>
                <a:latin typeface="KoPub바탕체 Bold"/>
              </a:rPr>
              <a:t>배포</a:t>
            </a:r>
            <a:endParaRPr lang="en-US" sz="4399" dirty="0">
              <a:solidFill>
                <a:srgbClr val="49544F"/>
              </a:solidFill>
              <a:latin typeface="KoPub바탕체 Bold"/>
            </a:endParaRPr>
          </a:p>
          <a:p>
            <a:pPr marL="0" lvl="0" indent="0" algn="ctr">
              <a:lnSpc>
                <a:spcPts val="5400"/>
              </a:lnSpc>
            </a:pPr>
            <a:r>
              <a:rPr lang="en-US" sz="3600" dirty="0">
                <a:solidFill>
                  <a:srgbClr val="49544F"/>
                </a:solidFill>
                <a:latin typeface="KoPub바탕체 Bold"/>
              </a:rPr>
              <a:t>11.18(금)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9648" y="2691133"/>
            <a:ext cx="318293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4399" dirty="0">
                <a:solidFill>
                  <a:srgbClr val="49544F"/>
                </a:solidFill>
                <a:latin typeface="KoPub바탕체 Bold"/>
              </a:rPr>
              <a:t>2차 </a:t>
            </a:r>
            <a:r>
              <a:rPr lang="en-US" sz="4399" dirty="0" err="1">
                <a:solidFill>
                  <a:srgbClr val="49544F"/>
                </a:solidFill>
                <a:latin typeface="KoPub바탕체 Bold"/>
              </a:rPr>
              <a:t>배포</a:t>
            </a:r>
            <a:endParaRPr lang="en-US" sz="4399" dirty="0">
              <a:solidFill>
                <a:srgbClr val="49544F"/>
              </a:solidFill>
              <a:latin typeface="KoPub바탕체 Bold"/>
            </a:endParaRPr>
          </a:p>
          <a:p>
            <a:pPr marL="0" lvl="0" indent="0" algn="ctr">
              <a:lnSpc>
                <a:spcPts val="5400"/>
              </a:lnSpc>
            </a:pPr>
            <a:r>
              <a:rPr lang="en-US" sz="3600" dirty="0">
                <a:solidFill>
                  <a:srgbClr val="49544F"/>
                </a:solidFill>
                <a:latin typeface="KoPub바탕체 Bold"/>
              </a:rPr>
              <a:t>11.7(월)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73766" y="6451204"/>
            <a:ext cx="318293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79"/>
              </a:lnSpc>
              <a:spcBef>
                <a:spcPct val="0"/>
              </a:spcBef>
            </a:pPr>
            <a:r>
              <a:rPr lang="en-US" sz="43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최종</a:t>
            </a:r>
            <a:r>
              <a:rPr lang="en-US" sz="4399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43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발표</a:t>
            </a:r>
            <a:endParaRPr lang="en-US" sz="4399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961070" y="5102069"/>
            <a:ext cx="3431012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부적절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컨텐츠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차단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-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필터링</a:t>
            </a:r>
            <a:endParaRPr lang="en-US" sz="2100" spc="-52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2940"/>
              </a:lnSpc>
            </a:pP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로드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밸런싱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, SEO , App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출시</a:t>
            </a:r>
            <a:endParaRPr lang="en-US" sz="2100" spc="-52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2940"/>
              </a:lnSpc>
            </a:pPr>
            <a:r>
              <a:rPr lang="en-US" sz="2100" spc="-52" dirty="0">
                <a:solidFill>
                  <a:srgbClr val="49544F"/>
                </a:solidFill>
                <a:latin typeface="KoPub바탕체 Bold"/>
              </a:rPr>
              <a:t>UI </a:t>
            </a:r>
            <a:r>
              <a:rPr lang="en-US" sz="2100" spc="-52" dirty="0" err="1">
                <a:solidFill>
                  <a:srgbClr val="49544F"/>
                </a:solidFill>
                <a:latin typeface="KoPub바탕체 Bold"/>
              </a:rPr>
              <a:t>디자인</a:t>
            </a:r>
            <a:endParaRPr lang="en-US" sz="2100" spc="-52" dirty="0">
              <a:solidFill>
                <a:srgbClr val="49544F"/>
              </a:solidFill>
              <a:latin typeface="KoPub바탕체 Bold"/>
            </a:endParaRPr>
          </a:p>
          <a:p>
            <a:pPr marL="0" lvl="0" indent="0" algn="l">
              <a:lnSpc>
                <a:spcPts val="2940"/>
              </a:lnSpc>
            </a:pPr>
            <a:endParaRPr lang="en-US" sz="2100" spc="-52" dirty="0">
              <a:solidFill>
                <a:srgbClr val="49544F"/>
              </a:solidFill>
              <a:latin typeface="KoPub바탕체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83026" y="8342984"/>
            <a:ext cx="3182930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통계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수치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자료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정리</a:t>
            </a:r>
            <a:endParaRPr lang="en-US" sz="2100" spc="-52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2940"/>
              </a:lnSpc>
            </a:pPr>
            <a:r>
              <a:rPr lang="en-US" sz="2100" spc="-52" dirty="0">
                <a:solidFill>
                  <a:srgbClr val="49544F"/>
                </a:solidFill>
                <a:latin typeface="KoPub바탕체 Bold"/>
              </a:rPr>
              <a:t>UCC </a:t>
            </a:r>
            <a:r>
              <a:rPr lang="en-US" sz="2100" spc="-52" dirty="0" err="1">
                <a:solidFill>
                  <a:srgbClr val="49544F"/>
                </a:solidFill>
                <a:latin typeface="KoPub바탕체 Bold"/>
              </a:rPr>
              <a:t>제작</a:t>
            </a:r>
            <a:endParaRPr lang="en-US" sz="2100" spc="-52" dirty="0">
              <a:solidFill>
                <a:srgbClr val="49544F"/>
              </a:solidFill>
              <a:latin typeface="KoPub바탕체 Bold"/>
            </a:endParaRPr>
          </a:p>
          <a:p>
            <a:pPr>
              <a:lnSpc>
                <a:spcPts val="2940"/>
              </a:lnSpc>
            </a:pP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발표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준비</a:t>
            </a:r>
            <a:endParaRPr lang="en-US" sz="2100" spc="-52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 marL="0" lvl="0" indent="0" algn="l">
              <a:lnSpc>
                <a:spcPts val="2940"/>
              </a:lnSpc>
            </a:pPr>
            <a:endParaRPr lang="en-US" sz="2100" spc="-52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605754" y="5102069"/>
            <a:ext cx="3182930" cy="147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키워드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분석</a:t>
            </a:r>
            <a:endParaRPr lang="en-US" sz="2100" spc="-52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2940"/>
              </a:lnSpc>
            </a:pPr>
            <a:r>
              <a:rPr lang="en-US" sz="2100" spc="-52" dirty="0">
                <a:solidFill>
                  <a:srgbClr val="49544F"/>
                </a:solidFill>
                <a:latin typeface="KoPub바탕체 Bold"/>
              </a:rPr>
              <a:t>2차 </a:t>
            </a:r>
            <a:r>
              <a:rPr lang="en-US" sz="2100" spc="-52" dirty="0" err="1">
                <a:solidFill>
                  <a:srgbClr val="49544F"/>
                </a:solidFill>
                <a:latin typeface="KoPub바탕체 Bold"/>
              </a:rPr>
              <a:t>디자인</a:t>
            </a:r>
            <a:r>
              <a:rPr lang="en-US" sz="2100" spc="-52" dirty="0">
                <a:solidFill>
                  <a:srgbClr val="49544F"/>
                </a:solidFill>
                <a:latin typeface="KoPub바탕체 Bold"/>
              </a:rPr>
              <a:t> </a:t>
            </a:r>
            <a:r>
              <a:rPr lang="en-US" sz="2100" spc="-52" dirty="0" err="1">
                <a:solidFill>
                  <a:srgbClr val="49544F"/>
                </a:solidFill>
                <a:latin typeface="KoPub바탕체 Bold"/>
              </a:rPr>
              <a:t>변경</a:t>
            </a:r>
            <a:endParaRPr lang="en-US" sz="2100" spc="-52" dirty="0">
              <a:solidFill>
                <a:srgbClr val="49544F"/>
              </a:solidFill>
              <a:latin typeface="KoPub바탕체 Bold"/>
            </a:endParaRPr>
          </a:p>
          <a:p>
            <a:pPr>
              <a:lnSpc>
                <a:spcPts val="2940"/>
              </a:lnSpc>
            </a:pP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모바일</a:t>
            </a:r>
            <a:r>
              <a:rPr lang="en-US" sz="2100" spc="-52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UI </a:t>
            </a:r>
            <a:r>
              <a:rPr lang="en-US" sz="2100" spc="-52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최적화</a:t>
            </a:r>
            <a:endParaRPr lang="en-US" sz="2100" spc="-52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 marL="0" lvl="0" indent="0" algn="l">
              <a:lnSpc>
                <a:spcPts val="2940"/>
              </a:lnSpc>
            </a:pPr>
            <a:endParaRPr lang="en-US" sz="2100" spc="-52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23" name="AutoShape 23"/>
          <p:cNvSpPr/>
          <p:nvPr/>
        </p:nvSpPr>
        <p:spPr>
          <a:xfrm rot="-5400000">
            <a:off x="6741098" y="4814939"/>
            <a:ext cx="366791" cy="0"/>
          </a:xfrm>
          <a:prstGeom prst="line">
            <a:avLst/>
          </a:prstGeom>
          <a:ln w="38100" cap="flat">
            <a:solidFill>
              <a:srgbClr val="6C8C7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 rot="-5400000">
            <a:off x="14170555" y="4769770"/>
            <a:ext cx="366791" cy="0"/>
          </a:xfrm>
          <a:prstGeom prst="line">
            <a:avLst/>
          </a:prstGeom>
          <a:ln w="38100" cap="flat">
            <a:solidFill>
              <a:srgbClr val="6C8C7D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5" name="AutoShape 25"/>
          <p:cNvSpPr/>
          <p:nvPr/>
        </p:nvSpPr>
        <p:spPr>
          <a:xfrm rot="-5400000">
            <a:off x="6702998" y="8054813"/>
            <a:ext cx="366791" cy="0"/>
          </a:xfrm>
          <a:prstGeom prst="line">
            <a:avLst/>
          </a:prstGeom>
          <a:ln w="38100" cap="flat">
            <a:solidFill>
              <a:srgbClr val="6C8C7D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71594" y="1392304"/>
            <a:ext cx="3496282" cy="7616332"/>
            <a:chOff x="0" y="0"/>
            <a:chExt cx="4661709" cy="101551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464" r="464"/>
            <a:stretch>
              <a:fillRect/>
            </a:stretch>
          </p:blipFill>
          <p:spPr>
            <a:xfrm>
              <a:off x="0" y="0"/>
              <a:ext cx="4661709" cy="10155109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82909" y="1028700"/>
            <a:ext cx="4073652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38350" y="4094191"/>
            <a:ext cx="8951471" cy="190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00"/>
              </a:lnSpc>
            </a:pPr>
            <a:r>
              <a:rPr lang="en-US" sz="6000" spc="-15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익명의</a:t>
            </a:r>
            <a:r>
              <a:rPr lang="en-US" sz="6000" spc="-15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6000" spc="-15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지역</a:t>
            </a:r>
            <a:r>
              <a:rPr lang="en-US" sz="6000" spc="-15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6000" spc="-15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소통</a:t>
            </a:r>
            <a:r>
              <a:rPr lang="en-US" sz="6000" spc="-15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6000" spc="-15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커뮤니티</a:t>
            </a:r>
            <a:endParaRPr lang="en-US" sz="6000" spc="-15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 marL="0" lvl="0" indent="0" algn="l">
              <a:lnSpc>
                <a:spcPts val="3675"/>
              </a:lnSpc>
            </a:pPr>
            <a:endParaRPr lang="en-US" sz="6000" spc="-15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8720" y="629142"/>
            <a:ext cx="5919966" cy="1158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32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프로젝트</a:t>
            </a:r>
            <a:r>
              <a:rPr lang="en-US" sz="8000" spc="-32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8000" spc="-32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소개</a:t>
            </a:r>
            <a:endParaRPr lang="en-US" sz="8000" spc="-32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091CF-C815-2A2B-325E-C6CFC0736371}"/>
              </a:ext>
            </a:extLst>
          </p:cNvPr>
          <p:cNvSpPr txBox="1"/>
          <p:nvPr/>
        </p:nvSpPr>
        <p:spPr>
          <a:xfrm>
            <a:off x="1431093" y="4192889"/>
            <a:ext cx="8951471" cy="212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5000" spc="-125" dirty="0" err="1">
                <a:solidFill>
                  <a:srgbClr val="49544F"/>
                </a:solidFill>
                <a:latin typeface="KoPub바탕체 Bold"/>
              </a:rPr>
              <a:t>Beanzido</a:t>
            </a:r>
            <a:r>
              <a:rPr lang="en-US" sz="5000" spc="-125" dirty="0">
                <a:solidFill>
                  <a:srgbClr val="49544F"/>
                </a:solidFill>
                <a:latin typeface="KoPub바탕체 Bold"/>
              </a:rPr>
              <a:t> </a:t>
            </a:r>
            <a:r>
              <a:rPr lang="en-US" sz="5000" spc="-125" dirty="0" err="1">
                <a:solidFill>
                  <a:srgbClr val="49544F"/>
                </a:solidFill>
                <a:latin typeface="KoPub바탕체 Bold"/>
              </a:rPr>
              <a:t>라는</a:t>
            </a:r>
            <a:r>
              <a:rPr lang="en-US" sz="5000" spc="-125" dirty="0">
                <a:solidFill>
                  <a:srgbClr val="49544F"/>
                </a:solidFill>
                <a:latin typeface="KoPub바탕체 Bold"/>
              </a:rPr>
              <a:t> </a:t>
            </a:r>
            <a:r>
              <a:rPr lang="en-US" sz="5000" spc="-125" dirty="0" err="1">
                <a:solidFill>
                  <a:srgbClr val="49544F"/>
                </a:solidFill>
                <a:latin typeface="KoPub바탕체 Bold"/>
              </a:rPr>
              <a:t>하나의</a:t>
            </a:r>
            <a:r>
              <a:rPr lang="en-US" sz="5000" spc="-125" dirty="0">
                <a:solidFill>
                  <a:srgbClr val="49544F"/>
                </a:solidFill>
                <a:latin typeface="KoPub바탕체 Bold"/>
              </a:rPr>
              <a:t> </a:t>
            </a:r>
            <a:r>
              <a:rPr lang="en-US" sz="5000" spc="-125" dirty="0" err="1">
                <a:solidFill>
                  <a:srgbClr val="49544F"/>
                </a:solidFill>
                <a:latin typeface="KoPub바탕체 Bold"/>
              </a:rPr>
              <a:t>스타트업</a:t>
            </a:r>
            <a:endParaRPr lang="en-US" sz="5000" spc="-125" dirty="0">
              <a:solidFill>
                <a:srgbClr val="49544F"/>
              </a:solidFill>
              <a:latin typeface="KoPub바탕체 Bold"/>
            </a:endParaRPr>
          </a:p>
          <a:p>
            <a:pPr marL="0" lvl="0" indent="0" algn="l">
              <a:lnSpc>
                <a:spcPts val="8750"/>
              </a:lnSpc>
            </a:pPr>
            <a:endParaRPr lang="en-US" sz="5000" spc="-125" dirty="0">
              <a:solidFill>
                <a:srgbClr val="49544F"/>
              </a:solidFill>
              <a:latin typeface="KoPub바탕체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6F76B-480F-657B-6FB7-19E4A6C718C1}"/>
              </a:ext>
            </a:extLst>
          </p:cNvPr>
          <p:cNvSpPr txBox="1"/>
          <p:nvPr/>
        </p:nvSpPr>
        <p:spPr>
          <a:xfrm>
            <a:off x="1370263" y="6680922"/>
            <a:ext cx="2236731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3999" spc="-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버전</a:t>
            </a:r>
            <a:r>
              <a:rPr lang="en-US" sz="3999" spc="-99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3999" spc="-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관리</a:t>
            </a:r>
            <a:endParaRPr lang="en-US" sz="3999" spc="-99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 marL="0" lvl="0" indent="0" algn="l">
              <a:lnSpc>
                <a:spcPts val="6999"/>
              </a:lnSpc>
            </a:pPr>
            <a:endParaRPr lang="en-US" sz="3999" spc="-99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80450-45FF-6B0F-F907-183E2A3ACF50}"/>
              </a:ext>
            </a:extLst>
          </p:cNvPr>
          <p:cNvSpPr txBox="1"/>
          <p:nvPr/>
        </p:nvSpPr>
        <p:spPr>
          <a:xfrm>
            <a:off x="1321715" y="6676427"/>
            <a:ext cx="2881743" cy="171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3999" spc="-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홍보·마</a:t>
            </a:r>
            <a:r>
              <a:rPr lang="ko-KR" altLang="en-US" sz="3999" spc="-99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케</a:t>
            </a:r>
            <a:r>
              <a:rPr lang="en-US" sz="3999" spc="-99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팅</a:t>
            </a:r>
          </a:p>
          <a:p>
            <a:pPr marL="0" lvl="0" indent="0" algn="l">
              <a:lnSpc>
                <a:spcPts val="6999"/>
              </a:lnSpc>
            </a:pPr>
            <a:endParaRPr lang="en-US" sz="3999" spc="-99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745361-E0D4-E148-69DE-C132BD4943A0}"/>
              </a:ext>
            </a:extLst>
          </p:cNvPr>
          <p:cNvSpPr txBox="1"/>
          <p:nvPr/>
        </p:nvSpPr>
        <p:spPr>
          <a:xfrm>
            <a:off x="1383002" y="6680922"/>
            <a:ext cx="2211252" cy="82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</a:pPr>
            <a:r>
              <a:rPr lang="en-US" sz="3999" spc="-99" dirty="0">
                <a:solidFill>
                  <a:srgbClr val="49544F"/>
                </a:solidFill>
                <a:latin typeface="KoPub바탕체 Bold"/>
              </a:rPr>
              <a:t>App </a:t>
            </a:r>
            <a:r>
              <a:rPr lang="en-US" sz="3999" spc="-99" dirty="0" err="1">
                <a:solidFill>
                  <a:srgbClr val="49544F"/>
                </a:solidFill>
                <a:latin typeface="KoPub바탕체 Bold"/>
              </a:rPr>
              <a:t>출시</a:t>
            </a:r>
            <a:endParaRPr lang="en-US" sz="3999" spc="-99" dirty="0">
              <a:solidFill>
                <a:srgbClr val="49544F"/>
              </a:solidFill>
              <a:latin typeface="KoPub바탕체 Bold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046DA0A-1D5B-635C-2C8E-D9B2A1627176}"/>
              </a:ext>
            </a:extLst>
          </p:cNvPr>
          <p:cNvSpPr txBox="1"/>
          <p:nvPr/>
        </p:nvSpPr>
        <p:spPr>
          <a:xfrm>
            <a:off x="4418754" y="6680922"/>
            <a:ext cx="6706446" cy="1710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3999" spc="-99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V 0.0.1 </a:t>
            </a:r>
            <a:r>
              <a:rPr lang="ko-KR" altLang="en-US" sz="3999" spc="-99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부터 시작</a:t>
            </a:r>
            <a:endParaRPr lang="en-US" altLang="ko-KR" sz="3999" spc="-99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  <a:p>
            <a:pPr>
              <a:lnSpc>
                <a:spcPts val="6999"/>
              </a:lnSpc>
            </a:pPr>
            <a:r>
              <a:rPr lang="ko-KR" altLang="en-US" sz="3999" spc="-99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현재 </a:t>
            </a:r>
            <a:r>
              <a:rPr lang="en-US" altLang="ko-KR" sz="3999" spc="-99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V 1.0.5 </a:t>
            </a:r>
            <a:r>
              <a:rPr lang="ko-KR" altLang="en-US" sz="3999" spc="-99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까지 배포완료</a:t>
            </a:r>
            <a:endParaRPr lang="en-US" sz="3999" spc="-99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3F6DEA-73DA-A388-80A6-F5B0517E53F0}"/>
              </a:ext>
            </a:extLst>
          </p:cNvPr>
          <p:cNvGrpSpPr/>
          <p:nvPr/>
        </p:nvGrpSpPr>
        <p:grpSpPr>
          <a:xfrm>
            <a:off x="4468422" y="6893877"/>
            <a:ext cx="5826804" cy="1536486"/>
            <a:chOff x="4868197" y="8665659"/>
            <a:chExt cx="5826804" cy="1536486"/>
          </a:xfrm>
        </p:grpSpPr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BC2B9E5C-7630-38B1-7A31-46F694C3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4868197" y="8724776"/>
              <a:ext cx="1399057" cy="1399057"/>
            </a:xfrm>
            <a:prstGeom prst="rect">
              <a:avLst/>
            </a:prstGeom>
          </p:spPr>
        </p:pic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4497E219-1A0A-C0D6-308C-30AFD233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6906834" y="8700647"/>
              <a:ext cx="1807727" cy="1466509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F64A92C8-0D25-FEAE-FB3C-B3B15F05B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9158515" y="8665659"/>
              <a:ext cx="1536486" cy="1536486"/>
            </a:xfrm>
            <a:prstGeom prst="rect">
              <a:avLst/>
            </a:prstGeom>
          </p:spPr>
        </p:pic>
      </p:grpSp>
      <p:sp>
        <p:nvSpPr>
          <p:cNvPr id="19" name="TextBox 11">
            <a:extLst>
              <a:ext uri="{FF2B5EF4-FFF2-40B4-BE49-F238E27FC236}">
                <a16:creationId xmlns:a16="http://schemas.microsoft.com/office/drawing/2014/main" id="{0A7332FC-B42B-8D49-DC6B-2135CFB0F66A}"/>
              </a:ext>
            </a:extLst>
          </p:cNvPr>
          <p:cNvSpPr txBox="1"/>
          <p:nvPr/>
        </p:nvSpPr>
        <p:spPr>
          <a:xfrm>
            <a:off x="6439054" y="2299700"/>
            <a:ext cx="2881743" cy="813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endParaRPr lang="en-US" sz="3999" spc="-99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F796E-80EC-01EF-59CF-5390956720E9}"/>
              </a:ext>
            </a:extLst>
          </p:cNvPr>
          <p:cNvSpPr txBox="1"/>
          <p:nvPr/>
        </p:nvSpPr>
        <p:spPr>
          <a:xfrm>
            <a:off x="4521200" y="4677620"/>
            <a:ext cx="924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2B3A702-45E4-0104-02C3-C0340595A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7268" y="6804870"/>
            <a:ext cx="3857625" cy="171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1" grpId="0"/>
      <p:bldP spid="11" grpId="1"/>
      <p:bldP spid="12" grpId="0"/>
      <p:bldP spid="12" grpId="1"/>
      <p:bldP spid="13" grpId="0"/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37" t="14782" r="954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88210" y="2293199"/>
            <a:ext cx="5949331" cy="67893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44000" y="3418346"/>
            <a:ext cx="7361034" cy="345030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43361" y="400542"/>
            <a:ext cx="3276239" cy="138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필터링</a:t>
            </a:r>
            <a:endParaRPr lang="en-US" sz="800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A521159-E75A-3E64-AF47-B75CD8C227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469232" y="2179487"/>
            <a:ext cx="4987285" cy="7284799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D7E4AA7-2608-1AFA-61D2-914E13546BC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528861" y="2456891"/>
            <a:ext cx="6256093" cy="5373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Untitled"/>
          <p:cNvSpPr>
            <a:spLocks noChangeAspect="1" noChangeArrowheads="1"/>
          </p:cNvSpPr>
          <p:nvPr/>
        </p:nvSpPr>
        <p:spPr bwMode="auto">
          <a:xfrm>
            <a:off x="95250" y="-20478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4" name="그룹 23"/>
          <p:cNvGrpSpPr/>
          <p:nvPr/>
        </p:nvGrpSpPr>
        <p:grpSpPr>
          <a:xfrm>
            <a:off x="962528" y="1788016"/>
            <a:ext cx="16446842" cy="7404081"/>
            <a:chOff x="717746" y="729761"/>
            <a:chExt cx="10964561" cy="493605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746" y="729761"/>
              <a:ext cx="10964561" cy="493605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5723792" y="1688123"/>
              <a:ext cx="905608" cy="37455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945923" y="1688122"/>
              <a:ext cx="1031631" cy="37455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713177" y="1688122"/>
              <a:ext cx="817685" cy="37455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831124" y="1688121"/>
              <a:ext cx="501162" cy="37455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23592" y="1688121"/>
              <a:ext cx="351693" cy="37455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99" y="2278652"/>
            <a:ext cx="16446842" cy="5745893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0B3323DC-A495-8984-60F9-9D4077131628}"/>
              </a:ext>
            </a:extLst>
          </p:cNvPr>
          <p:cNvSpPr txBox="1"/>
          <p:nvPr/>
        </p:nvSpPr>
        <p:spPr>
          <a:xfrm>
            <a:off x="1143361" y="400542"/>
            <a:ext cx="5181239" cy="138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로드</a:t>
            </a:r>
            <a:r>
              <a:rPr lang="en-US" sz="800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밸런싱</a:t>
            </a:r>
            <a:endParaRPr lang="en-US" sz="800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</p:spTree>
    <p:extLst>
      <p:ext uri="{BB962C8B-B14F-4D97-AF65-F5344CB8AC3E}">
        <p14:creationId xmlns:p14="http://schemas.microsoft.com/office/powerpoint/2010/main" val="12193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660" y="3224703"/>
            <a:ext cx="1541511" cy="15415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660" y="7504110"/>
            <a:ext cx="1541511" cy="15415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95" y="4592891"/>
            <a:ext cx="1839681" cy="183968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412" y="6230465"/>
            <a:ext cx="1260383" cy="133402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611" y="626352"/>
            <a:ext cx="1173564" cy="11735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29" y="4766214"/>
            <a:ext cx="1493034" cy="14930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35" y="4879034"/>
            <a:ext cx="1221201" cy="12212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21" y="4794997"/>
            <a:ext cx="1435469" cy="143546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817" y="4879034"/>
            <a:ext cx="1173564" cy="117356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817" y="4902852"/>
            <a:ext cx="1173564" cy="1173564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3762735" y="2549569"/>
            <a:ext cx="1528559" cy="35030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63" name="직선 연결선 62"/>
          <p:cNvCxnSpPr/>
          <p:nvPr/>
        </p:nvCxnSpPr>
        <p:spPr>
          <a:xfrm flipH="1">
            <a:off x="13762735" y="4879034"/>
            <a:ext cx="15285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3762735" y="3784443"/>
            <a:ext cx="152855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">
            <a:extLst>
              <a:ext uri="{FF2B5EF4-FFF2-40B4-BE49-F238E27FC236}">
                <a16:creationId xmlns:a16="http://schemas.microsoft.com/office/drawing/2014/main" id="{4787C4E8-51A7-E2A0-279B-0CC791141537}"/>
              </a:ext>
            </a:extLst>
          </p:cNvPr>
          <p:cNvSpPr txBox="1"/>
          <p:nvPr/>
        </p:nvSpPr>
        <p:spPr>
          <a:xfrm>
            <a:off x="1143361" y="400542"/>
            <a:ext cx="5181239" cy="138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로드</a:t>
            </a:r>
            <a:r>
              <a:rPr lang="en-US" sz="8000" dirty="0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 </a:t>
            </a:r>
            <a:r>
              <a:rPr lang="en-US" sz="8000" dirty="0" err="1">
                <a:solidFill>
                  <a:srgbClr val="49544F"/>
                </a:solidFill>
                <a:latin typeface="KoPub바탕체 Bold" panose="02020603020101020101" pitchFamily="18" charset="-127"/>
                <a:ea typeface="KoPub바탕체 Bold"/>
              </a:rPr>
              <a:t>밸런싱</a:t>
            </a:r>
            <a:endParaRPr lang="en-US" sz="8000" dirty="0">
              <a:solidFill>
                <a:srgbClr val="49544F"/>
              </a:solidFill>
              <a:latin typeface="KoPub바탕체 Bold" panose="02020603020101020101" pitchFamily="18" charset="-127"/>
              <a:ea typeface="KoPub바탕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35565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0.13385 -0.0104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7891 0.11945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45" y="597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27865 -0.29421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0.29857 0.41852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22" y="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29662 -0.41343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31" y="-2067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-0.29362 0.00278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456</Words>
  <Application>Microsoft Office PowerPoint</Application>
  <PresentationFormat>사용자 지정</PresentationFormat>
  <Paragraphs>149</Paragraphs>
  <Slides>22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Calibri</vt:lpstr>
      <vt:lpstr>Baekmuk Batang</vt:lpstr>
      <vt:lpstr>KoPub바탕체 Light</vt:lpstr>
      <vt:lpstr>Arial</vt:lpstr>
      <vt:lpstr>KoPub바탕체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녹색 파스텔톤 그린전략 보고서 프레젠테이션</dc:title>
  <dc:creator>김우창</dc:creator>
  <cp:lastModifiedBy>dannba1@naver.com</cp:lastModifiedBy>
  <cp:revision>4</cp:revision>
  <dcterms:created xsi:type="dcterms:W3CDTF">2006-08-16T00:00:00Z</dcterms:created>
  <dcterms:modified xsi:type="dcterms:W3CDTF">2022-11-20T17:56:39Z</dcterms:modified>
  <dc:identifier>DAFR_WI-bgw</dc:identifier>
</cp:coreProperties>
</file>